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1" r:id="rId2"/>
    <p:sldId id="272" r:id="rId3"/>
    <p:sldId id="273" r:id="rId4"/>
    <p:sldId id="277" r:id="rId5"/>
    <p:sldId id="293" r:id="rId6"/>
    <p:sldId id="292" r:id="rId7"/>
    <p:sldId id="279" r:id="rId8"/>
    <p:sldId id="275" r:id="rId9"/>
    <p:sldId id="294" r:id="rId10"/>
    <p:sldId id="283" r:id="rId11"/>
    <p:sldId id="299" r:id="rId12"/>
    <p:sldId id="295" r:id="rId13"/>
    <p:sldId id="298" r:id="rId14"/>
    <p:sldId id="297" r:id="rId15"/>
    <p:sldId id="287" r:id="rId16"/>
    <p:sldId id="296" r:id="rId17"/>
    <p:sldId id="300" r:id="rId18"/>
    <p:sldId id="302" r:id="rId19"/>
    <p:sldId id="301" r:id="rId20"/>
    <p:sldId id="303" r:id="rId21"/>
    <p:sldId id="304" r:id="rId22"/>
    <p:sldId id="305" r:id="rId2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0C0"/>
    <a:srgbClr val="224D60"/>
    <a:srgbClr val="F3F9FB"/>
    <a:srgbClr val="718EA0"/>
    <a:srgbClr val="C7E0EB"/>
    <a:srgbClr val="6C899B"/>
    <a:srgbClr val="F9FCFD"/>
    <a:srgbClr val="23B0C3"/>
    <a:srgbClr val="146772"/>
    <a:srgbClr val="95E2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 showGuides="1">
      <p:cViewPr varScale="1">
        <p:scale>
          <a:sx n="104" d="100"/>
          <a:sy n="104" d="100"/>
        </p:scale>
        <p:origin x="870" y="114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CD90640-7EB0-BE1D-FA8A-7A3A60D87864}"/>
              </a:ext>
            </a:extLst>
          </p:cNvPr>
          <p:cNvSpPr txBox="1"/>
          <p:nvPr userDrawn="1"/>
        </p:nvSpPr>
        <p:spPr>
          <a:xfrm>
            <a:off x="9998245" y="6501660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C0A8D6C-2166-C593-56DA-F8BC31AF50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F5193-41CD-4063-B0C7-05E32D5C3CCF}" type="datetimeFigureOut">
              <a:rPr lang="ko-KR" altLang="en-US" smtClean="0"/>
              <a:t>2023-12-06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C3355A0-B053-055C-A48D-03DCA4984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8A9E0C0-C208-C880-12BC-22614B99B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0542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CD90640-7EB0-BE1D-FA8A-7A3A60D87864}"/>
              </a:ext>
            </a:extLst>
          </p:cNvPr>
          <p:cNvSpPr txBox="1"/>
          <p:nvPr userDrawn="1"/>
        </p:nvSpPr>
        <p:spPr>
          <a:xfrm>
            <a:off x="9982200" y="6501660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C0A8D6C-2166-C593-56DA-F8BC31AF50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F5193-41CD-4063-B0C7-05E32D5C3CCF}" type="datetimeFigureOut">
              <a:rPr lang="ko-KR" altLang="en-US" smtClean="0"/>
              <a:t>2023-12-06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C3355A0-B053-055C-A48D-03DCA4984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8A9E0C0-C208-C880-12BC-22614B99B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95779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D2A1902-5E0F-4C85-6B9B-CFB8C95C20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6124FC5-232C-D503-51B2-2388BA7040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DD67C67-55AD-BA6E-8404-A37284FE84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2F5193-41CD-4063-B0C7-05E32D5C3CCF}" type="datetimeFigureOut">
              <a:rPr lang="ko-KR" altLang="en-US" smtClean="0"/>
              <a:t>2023-12-06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6847630-7AE5-2706-2404-F94D6A4CFA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DA98C0-863E-3233-E6CC-C61C5150EE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41A778-E908-4432-BB93-29EAA93A69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9667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60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6956878-ABEC-AF9A-D2CE-3CA826B6E387}"/>
              </a:ext>
            </a:extLst>
          </p:cNvPr>
          <p:cNvSpPr txBox="1"/>
          <p:nvPr/>
        </p:nvSpPr>
        <p:spPr>
          <a:xfrm>
            <a:off x="465221" y="320841"/>
            <a:ext cx="714490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600" b="1" spc="-150" dirty="0">
                <a:solidFill>
                  <a:schemeClr val="bg1"/>
                </a:solidFill>
                <a:latin typeface="+mj-ea"/>
                <a:ea typeface="+mj-ea"/>
              </a:rPr>
              <a:t>종합 설계 프로젝트</a:t>
            </a:r>
            <a:endParaRPr lang="ko-KR" altLang="en-US" sz="6000" spc="-150" dirty="0">
              <a:solidFill>
                <a:schemeClr val="bg1"/>
              </a:solidFill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A083F78-7EAC-088E-92A6-2CCA7C19FAAA}"/>
              </a:ext>
            </a:extLst>
          </p:cNvPr>
          <p:cNvCxnSpPr>
            <a:cxnSpLocks/>
          </p:cNvCxnSpPr>
          <p:nvPr/>
        </p:nvCxnSpPr>
        <p:spPr>
          <a:xfrm>
            <a:off x="513347" y="2542674"/>
            <a:ext cx="11700000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54579D17-8A37-73CA-5B39-74B2246DA30D}"/>
              </a:ext>
            </a:extLst>
          </p:cNvPr>
          <p:cNvSpPr/>
          <p:nvPr/>
        </p:nvSpPr>
        <p:spPr>
          <a:xfrm>
            <a:off x="9555061" y="6363059"/>
            <a:ext cx="2636939" cy="49494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530731-7528-207C-5457-AEE988E8740D}"/>
              </a:ext>
            </a:extLst>
          </p:cNvPr>
          <p:cNvSpPr txBox="1"/>
          <p:nvPr/>
        </p:nvSpPr>
        <p:spPr>
          <a:xfrm>
            <a:off x="9636653" y="6101449"/>
            <a:ext cx="24737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150" dirty="0">
                <a:solidFill>
                  <a:schemeClr val="bg1"/>
                </a:solidFill>
                <a:latin typeface="+mj-ea"/>
                <a:ea typeface="+mj-ea"/>
              </a:rPr>
              <a:t>1960013  </a:t>
            </a:r>
            <a:r>
              <a:rPr lang="ko-KR" altLang="en-US" sz="2800" b="1" spc="-150" dirty="0" err="1">
                <a:solidFill>
                  <a:schemeClr val="bg1"/>
                </a:solidFill>
                <a:latin typeface="+mj-ea"/>
                <a:ea typeface="+mj-ea"/>
              </a:rPr>
              <a:t>나호석</a:t>
            </a:r>
            <a:endParaRPr lang="ko-KR" altLang="en-US" sz="2400" spc="-15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96283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ADC16E78-8819-8219-C770-75C3BD1E4D45}"/>
              </a:ext>
            </a:extLst>
          </p:cNvPr>
          <p:cNvGrpSpPr/>
          <p:nvPr/>
        </p:nvGrpSpPr>
        <p:grpSpPr>
          <a:xfrm>
            <a:off x="6817895" y="872277"/>
            <a:ext cx="5374105" cy="4483771"/>
            <a:chOff x="6817895" y="310803"/>
            <a:chExt cx="5374105" cy="448377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E4D379F-0D7A-E10A-C2FD-B3F877B38412}"/>
                </a:ext>
              </a:extLst>
            </p:cNvPr>
            <p:cNvSpPr txBox="1"/>
            <p:nvPr/>
          </p:nvSpPr>
          <p:spPr>
            <a:xfrm>
              <a:off x="6817895" y="310803"/>
              <a:ext cx="1854995" cy="3154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9900" b="1" dirty="0">
                  <a:solidFill>
                    <a:schemeClr val="bg1"/>
                  </a:solidFill>
                  <a:latin typeface="+mj-ea"/>
                  <a:ea typeface="+mj-ea"/>
                </a:rPr>
                <a:t>3</a:t>
              </a:r>
              <a:endParaRPr lang="ko-KR" altLang="en-US" sz="199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73F2969-8E1F-0403-B6B6-037C4B0D5DB2}"/>
                </a:ext>
              </a:extLst>
            </p:cNvPr>
            <p:cNvSpPr txBox="1"/>
            <p:nvPr/>
          </p:nvSpPr>
          <p:spPr>
            <a:xfrm>
              <a:off x="6817895" y="3350782"/>
              <a:ext cx="279595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800" b="1" spc="-300" dirty="0">
                  <a:solidFill>
                    <a:schemeClr val="bg1"/>
                  </a:solidFill>
                  <a:latin typeface="+mn-ea"/>
                </a:rPr>
                <a:t>작품   설계</a:t>
              </a: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F9894119-F233-DC33-68F5-7374CF0E569E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545921"/>
              <a:ext cx="5374105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1021128-BA25-D6FF-656C-87D086ADE451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794574"/>
              <a:ext cx="5374105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id="{13456208-DEC8-2401-9F2F-838595B145BA}"/>
              </a:ext>
            </a:extLst>
          </p:cNvPr>
          <p:cNvSpPr/>
          <p:nvPr/>
        </p:nvSpPr>
        <p:spPr>
          <a:xfrm>
            <a:off x="9555061" y="6363059"/>
            <a:ext cx="2636939" cy="49494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42528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675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3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1" y="272716"/>
            <a:ext cx="46281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서비스   시나리오</a:t>
            </a:r>
            <a:r>
              <a:rPr lang="en-US" altLang="ko-KR" sz="2800" b="1" spc="-300" dirty="0">
                <a:solidFill>
                  <a:schemeClr val="accent1"/>
                </a:solidFill>
              </a:rPr>
              <a:t>(</a:t>
            </a:r>
            <a:r>
              <a:rPr lang="ko-KR" altLang="en-US" sz="2800" b="1" spc="-300" dirty="0">
                <a:solidFill>
                  <a:schemeClr val="accent1"/>
                </a:solidFill>
              </a:rPr>
              <a:t>데이터   흐름</a:t>
            </a:r>
            <a:r>
              <a:rPr lang="en-US" altLang="ko-KR" sz="2800" b="1" spc="-300" dirty="0">
                <a:solidFill>
                  <a:schemeClr val="accent1"/>
                </a:solidFill>
              </a:rPr>
              <a:t>)</a:t>
            </a:r>
            <a:endParaRPr lang="ko-KR" altLang="en-US" sz="2800" b="1" spc="-3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5F788F49-5719-E4B3-5EDA-74D490C01BD0}"/>
              </a:ext>
            </a:extLst>
          </p:cNvPr>
          <p:cNvSpPr/>
          <p:nvPr/>
        </p:nvSpPr>
        <p:spPr>
          <a:xfrm>
            <a:off x="9555061" y="6530670"/>
            <a:ext cx="2636939" cy="1669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639DC1-EF4B-C1CD-8A2A-3083CC7C3447}"/>
              </a:ext>
            </a:extLst>
          </p:cNvPr>
          <p:cNvSpPr txBox="1"/>
          <p:nvPr/>
        </p:nvSpPr>
        <p:spPr>
          <a:xfrm>
            <a:off x="9236707" y="394978"/>
            <a:ext cx="1435924" cy="24622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000" b="1" dirty="0">
                <a:latin typeface="맑은 고딕 Semilight"/>
                <a:ea typeface="맑은 고딕 Semilight"/>
                <a:cs typeface="맑은 고딕 Semilight"/>
              </a:rPr>
              <a:t>서비스 </a:t>
            </a:r>
            <a:r>
              <a:rPr lang="en-US" altLang="ko-KR" sz="1000" b="1" dirty="0">
                <a:latin typeface="맑은 고딕 Semilight"/>
                <a:ea typeface="맑은 고딕 Semilight"/>
                <a:cs typeface="맑은 고딕 Semilight"/>
              </a:rPr>
              <a:t>API </a:t>
            </a:r>
            <a:r>
              <a:rPr lang="ko-KR" altLang="en-US" sz="1000" b="1" dirty="0">
                <a:latin typeface="맑은 고딕 Semilight"/>
                <a:ea typeface="맑은 고딕 Semilight"/>
                <a:cs typeface="맑은 고딕 Semilight"/>
              </a:rPr>
              <a:t>설계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092D0E0-F716-7701-2BDE-803DD8DFA201}"/>
              </a:ext>
            </a:extLst>
          </p:cNvPr>
          <p:cNvSpPr txBox="1"/>
          <p:nvPr/>
        </p:nvSpPr>
        <p:spPr>
          <a:xfrm>
            <a:off x="10700191" y="389683"/>
            <a:ext cx="1435924" cy="24622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000" b="1" dirty="0">
                <a:latin typeface="맑은 고딕 Semilight"/>
                <a:ea typeface="맑은 고딕 Semilight"/>
                <a:cs typeface="맑은 고딕 Semilight"/>
              </a:rPr>
              <a:t>데이터베이스 설계</a:t>
            </a:r>
          </a:p>
        </p:txBody>
      </p:sp>
      <p:cxnSp>
        <p:nvCxnSpPr>
          <p:cNvPr id="10" name="직선 연결선 14">
            <a:extLst>
              <a:ext uri="{FF2B5EF4-FFF2-40B4-BE49-F238E27FC236}">
                <a16:creationId xmlns:a16="http://schemas.microsoft.com/office/drawing/2014/main" id="{27F76FE3-3AEE-E8EC-D74B-CC0EAB5D5A23}"/>
              </a:ext>
            </a:extLst>
          </p:cNvPr>
          <p:cNvCxnSpPr>
            <a:cxnSpLocks/>
            <a:stCxn id="11" idx="2"/>
          </p:cNvCxnSpPr>
          <p:nvPr/>
        </p:nvCxnSpPr>
        <p:spPr>
          <a:xfrm flipV="1">
            <a:off x="7685155" y="325371"/>
            <a:ext cx="4506845" cy="335"/>
          </a:xfrm>
          <a:prstGeom prst="line">
            <a:avLst/>
          </a:prstGeom>
          <a:ln w="28575">
            <a:solidFill>
              <a:srgbClr val="024B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타원 15">
            <a:extLst>
              <a:ext uri="{FF2B5EF4-FFF2-40B4-BE49-F238E27FC236}">
                <a16:creationId xmlns:a16="http://schemas.microsoft.com/office/drawing/2014/main" id="{DDFA5310-F077-50C8-E872-152D210F5261}"/>
              </a:ext>
            </a:extLst>
          </p:cNvPr>
          <p:cNvSpPr/>
          <p:nvPr/>
        </p:nvSpPr>
        <p:spPr>
          <a:xfrm flipH="1">
            <a:off x="7547323" y="260111"/>
            <a:ext cx="137832" cy="131190"/>
          </a:xfrm>
          <a:prstGeom prst="ellipse">
            <a:avLst/>
          </a:prstGeom>
          <a:solidFill>
            <a:schemeClr val="accent2"/>
          </a:solidFill>
          <a:ln w="28575">
            <a:solidFill>
              <a:srgbClr val="024B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rgbClr val="024B80"/>
              </a:solidFill>
              <a:latin typeface="맑은 고딕 Semilight"/>
              <a:ea typeface="맑은 고딕 Semilight"/>
              <a:cs typeface="맑은 고딕 Semiligh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7104B48-2285-EA71-C13C-BD29FC34F637}"/>
              </a:ext>
            </a:extLst>
          </p:cNvPr>
          <p:cNvSpPr txBox="1"/>
          <p:nvPr/>
        </p:nvSpPr>
        <p:spPr>
          <a:xfrm>
            <a:off x="6786229" y="193113"/>
            <a:ext cx="7804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spc="-300" dirty="0">
                <a:solidFill>
                  <a:schemeClr val="accent1"/>
                </a:solidFill>
              </a:rPr>
              <a:t>작품                 설계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4E240B0-C2B8-BAD2-ECF3-A85A590589C9}"/>
              </a:ext>
            </a:extLst>
          </p:cNvPr>
          <p:cNvSpPr txBox="1"/>
          <p:nvPr/>
        </p:nvSpPr>
        <p:spPr>
          <a:xfrm>
            <a:off x="7800694" y="389683"/>
            <a:ext cx="1435924" cy="24622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000" b="1" dirty="0">
                <a:solidFill>
                  <a:srgbClr val="0070C0"/>
                </a:solidFill>
                <a:latin typeface="맑은 고딕 Semilight"/>
                <a:ea typeface="맑은 고딕 Semilight"/>
                <a:cs typeface="맑은 고딕 Semilight"/>
              </a:rPr>
              <a:t>서비스 시나리오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81710B9-8C63-A7D3-6AE2-3D191C5A67A2}"/>
              </a:ext>
            </a:extLst>
          </p:cNvPr>
          <p:cNvSpPr txBox="1"/>
          <p:nvPr/>
        </p:nvSpPr>
        <p:spPr>
          <a:xfrm>
            <a:off x="953729" y="1219199"/>
            <a:ext cx="10186219" cy="4444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+mj-ea"/>
              <a:buAutoNum type="circleNumDbPlain"/>
            </a:pPr>
            <a:r>
              <a:rPr lang="en-US" altLang="ko-KR" dirty="0"/>
              <a:t> </a:t>
            </a:r>
            <a:r>
              <a:rPr lang="ko-KR" altLang="en-US" dirty="0"/>
              <a:t>회원가입을 통해 사용자는 알맞은 </a:t>
            </a:r>
            <a:r>
              <a:rPr lang="en-US" altLang="ko-KR" dirty="0"/>
              <a:t>ID</a:t>
            </a:r>
            <a:r>
              <a:rPr lang="ko-KR" altLang="en-US" dirty="0"/>
              <a:t>와</a:t>
            </a:r>
            <a:r>
              <a:rPr lang="en-US" altLang="ko-KR" dirty="0"/>
              <a:t> </a:t>
            </a:r>
            <a:r>
              <a:rPr lang="en-US" altLang="ko-KR" dirty="0" err="1"/>
              <a:t>Passward</a:t>
            </a:r>
            <a:r>
              <a:rPr lang="ko-KR" altLang="en-US" dirty="0"/>
              <a:t>로 로그인 인증이 이루어진다</a:t>
            </a:r>
            <a:r>
              <a:rPr lang="en-US" altLang="ko-KR" dirty="0"/>
              <a:t>.</a:t>
            </a:r>
          </a:p>
          <a:p>
            <a:pPr marL="342900" indent="-3429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dirty="0"/>
              <a:t> 메인 홈페이지에서 위스키</a:t>
            </a:r>
            <a:r>
              <a:rPr lang="en-US" altLang="ko-KR" dirty="0"/>
              <a:t> </a:t>
            </a:r>
            <a:r>
              <a:rPr lang="ko-KR" altLang="en-US" dirty="0"/>
              <a:t>상품페이지로 넘어간다</a:t>
            </a:r>
            <a:r>
              <a:rPr lang="en-US" altLang="ko-KR" dirty="0"/>
              <a:t>. </a:t>
            </a:r>
          </a:p>
          <a:p>
            <a:pPr marL="342900" indent="-3429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dirty="0"/>
              <a:t>필터링 기능을 활용하여 상품을 낮은 가격순으로 검색한다</a:t>
            </a:r>
            <a:r>
              <a:rPr lang="en-US" altLang="ko-KR" dirty="0"/>
              <a:t>.</a:t>
            </a:r>
          </a:p>
          <a:p>
            <a:pPr marL="342900" indent="-342900">
              <a:lnSpc>
                <a:spcPct val="200000"/>
              </a:lnSpc>
              <a:buFont typeface="+mj-ea"/>
              <a:buAutoNum type="circleNumDbPlain"/>
            </a:pPr>
            <a:r>
              <a:rPr lang="en-US" altLang="ko-KR" dirty="0"/>
              <a:t> </a:t>
            </a:r>
            <a:r>
              <a:rPr lang="ko-KR" altLang="en-US" dirty="0"/>
              <a:t>검색된 </a:t>
            </a:r>
            <a:r>
              <a:rPr lang="en-US" altLang="ko-KR" dirty="0"/>
              <a:t>whiskey</a:t>
            </a:r>
            <a:r>
              <a:rPr lang="ko-KR" altLang="en-US" dirty="0"/>
              <a:t>를 원하는 수량을 선택하여 사용자의 장바구니에 추가한다</a:t>
            </a:r>
            <a:r>
              <a:rPr lang="en-US" altLang="ko-KR" dirty="0"/>
              <a:t>.</a:t>
            </a:r>
          </a:p>
          <a:p>
            <a:pPr marL="342900" indent="-3429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dirty="0"/>
              <a:t> 장바구니에 담긴 상품의 개수들을 수정하고 모두선택 버튼을 클릭하고 결제한다</a:t>
            </a:r>
            <a:r>
              <a:rPr lang="en-US" altLang="ko-KR" dirty="0"/>
              <a:t>.</a:t>
            </a:r>
          </a:p>
          <a:p>
            <a:pPr marL="342900" indent="-3429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dirty="0"/>
              <a:t>상품을 결제하고 난 후 메인 홈페이지의 이벤트발생 트리거를 확인하고 클릭한다</a:t>
            </a:r>
            <a:r>
              <a:rPr lang="en-US" altLang="ko-KR" dirty="0"/>
              <a:t>.</a:t>
            </a:r>
          </a:p>
          <a:p>
            <a:pPr marL="342900" indent="-3429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dirty="0"/>
              <a:t>진행중인 이벤트 페이지로 넘어가 현재 진행중인 행사 안내문을 확인한다</a:t>
            </a:r>
            <a:r>
              <a:rPr lang="en-US" altLang="ko-KR" dirty="0"/>
              <a:t>.</a:t>
            </a:r>
          </a:p>
          <a:p>
            <a:pPr marL="342900" indent="-3429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dirty="0"/>
              <a:t> 행사를 접수 버튼을 눌러 사용자의 이름</a:t>
            </a:r>
            <a:r>
              <a:rPr lang="en-US" altLang="ko-KR" dirty="0"/>
              <a:t>, </a:t>
            </a:r>
            <a:r>
              <a:rPr lang="ko-KR" altLang="en-US" dirty="0"/>
              <a:t>성별</a:t>
            </a:r>
            <a:r>
              <a:rPr lang="en-US" altLang="ko-KR" dirty="0"/>
              <a:t>, </a:t>
            </a:r>
            <a:r>
              <a:rPr lang="ko-KR" altLang="en-US" dirty="0"/>
              <a:t>나이를 입력한 뒤</a:t>
            </a:r>
            <a:r>
              <a:rPr lang="en-US" altLang="ko-KR" dirty="0"/>
              <a:t>, </a:t>
            </a:r>
            <a:r>
              <a:rPr lang="ko-KR" altLang="en-US" dirty="0"/>
              <a:t>이벤트 참여를 완료한다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672172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675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3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1" y="272716"/>
            <a:ext cx="46281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서비스 </a:t>
            </a:r>
            <a:r>
              <a:rPr lang="en-US" altLang="ko-KR" sz="2800" b="1" spc="-300" dirty="0">
                <a:solidFill>
                  <a:schemeClr val="accent1"/>
                </a:solidFill>
              </a:rPr>
              <a:t>API   </a:t>
            </a:r>
            <a:r>
              <a:rPr lang="ko-KR" altLang="en-US" sz="2800" b="1" spc="-300" dirty="0">
                <a:solidFill>
                  <a:schemeClr val="accent1"/>
                </a:solidFill>
              </a:rPr>
              <a:t>설계    </a:t>
            </a:r>
            <a:r>
              <a:rPr lang="en-US" altLang="ko-KR" sz="2800" b="1" spc="-300" dirty="0">
                <a:solidFill>
                  <a:schemeClr val="accent1"/>
                </a:solidFill>
              </a:rPr>
              <a:t>-    Naver  API    (1)</a:t>
            </a:r>
            <a:endParaRPr lang="ko-KR" altLang="en-US" sz="2800" b="1" spc="-3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표 7">
            <a:extLst>
              <a:ext uri="{FF2B5EF4-FFF2-40B4-BE49-F238E27FC236}">
                <a16:creationId xmlns:a16="http://schemas.microsoft.com/office/drawing/2014/main" id="{EE901189-A3F0-994A-EDA1-98BFBC2BB1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2183598"/>
              </p:ext>
            </p:extLst>
          </p:nvPr>
        </p:nvGraphicFramePr>
        <p:xfrm>
          <a:off x="929402" y="1200626"/>
          <a:ext cx="10489951" cy="49754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0755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1287987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  <a:gridCol w="2094271">
                  <a:extLst>
                    <a:ext uri="{9D8B030D-6E8A-4147-A177-3AD203B41FA5}">
                      <a16:colId xmlns:a16="http://schemas.microsoft.com/office/drawing/2014/main" val="1538742057"/>
                    </a:ext>
                  </a:extLst>
                </a:gridCol>
                <a:gridCol w="6146938">
                  <a:extLst>
                    <a:ext uri="{9D8B030D-6E8A-4147-A177-3AD203B41FA5}">
                      <a16:colId xmlns:a16="http://schemas.microsoft.com/office/drawing/2014/main" val="1686686885"/>
                    </a:ext>
                  </a:extLst>
                </a:gridCol>
              </a:tblGrid>
              <a:tr h="6219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메소드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경로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219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1</a:t>
                      </a:r>
                      <a:endParaRPr lang="ko-KR" altLang="en-US" sz="16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GET</a:t>
                      </a:r>
                      <a:endParaRPr lang="ko-KR" altLang="en-US" sz="16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/check-auth</a:t>
                      </a:r>
                      <a:endParaRPr lang="ko-KR" altLang="en-US" sz="16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사용자의 인증 상태를 확인하는 </a:t>
                      </a:r>
                      <a:r>
                        <a:rPr lang="ko-KR" altLang="en-US" sz="16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엔드포인트</a:t>
                      </a:r>
                      <a:endParaRPr lang="ko-KR" altLang="en-US" sz="16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6219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2</a:t>
                      </a:r>
                      <a:endParaRPr lang="ko-KR" altLang="en-US" sz="16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GET</a:t>
                      </a:r>
                      <a:endParaRPr lang="ko-KR" altLang="en-US" sz="16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en-US" altLang="ko-KR" sz="16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getusername</a:t>
                      </a:r>
                      <a:endParaRPr lang="ko-KR" altLang="en-US" sz="16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로그인된</a:t>
                      </a:r>
                      <a:r>
                        <a:rPr lang="ko-KR" alt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사용자의 이름을 확인하는 </a:t>
                      </a:r>
                      <a:r>
                        <a:rPr lang="ko-KR" altLang="en-US" sz="16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엔드포인트</a:t>
                      </a:r>
                      <a:r>
                        <a:rPr lang="ko-KR" alt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1126794"/>
                  </a:ext>
                </a:extLst>
              </a:tr>
              <a:tr h="6219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3</a:t>
                      </a:r>
                      <a:endParaRPr lang="ko-KR" altLang="en-US" sz="16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</a:t>
                      </a:r>
                      <a:endParaRPr lang="ko-KR" altLang="en-US" sz="16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/products</a:t>
                      </a:r>
                      <a:endParaRPr lang="ko-KR" altLang="en-US" sz="16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사용자의 장바구니를 조회하는 </a:t>
                      </a:r>
                      <a:r>
                        <a:rPr lang="ko-KR" altLang="en-US" sz="16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엔드포인트</a:t>
                      </a:r>
                      <a:endParaRPr lang="en-US" altLang="ko-KR" sz="16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 latinLnBrk="1"/>
                      <a:r>
                        <a:rPr lang="ko-KR" alt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현재 장바구니에 담긴 상품의 이름</a:t>
                      </a:r>
                      <a:r>
                        <a:rPr lang="en-US" altLang="ko-KR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가격</a:t>
                      </a:r>
                      <a:r>
                        <a:rPr lang="en-US" altLang="ko-KR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이미지</a:t>
                      </a:r>
                      <a:r>
                        <a:rPr lang="en-US" altLang="ko-KR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수량을 반환</a:t>
                      </a:r>
                      <a:r>
                        <a:rPr lang="en-US" altLang="ko-KR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6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9682185"/>
                  </a:ext>
                </a:extLst>
              </a:tr>
              <a:tr h="6219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4</a:t>
                      </a:r>
                      <a:endParaRPr lang="ko-KR" altLang="en-US" sz="16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POST</a:t>
                      </a:r>
                      <a:endParaRPr lang="ko-KR" altLang="en-US" sz="16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/login</a:t>
                      </a:r>
                      <a:endParaRPr lang="ko-KR" altLang="en-US" sz="16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로그인을 수행하는 </a:t>
                      </a:r>
                      <a:r>
                        <a:rPr lang="ko-KR" altLang="en-US" sz="16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엔드포인트</a:t>
                      </a:r>
                      <a:endParaRPr lang="ko-KR" altLang="en-US" sz="16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8342245"/>
                  </a:ext>
                </a:extLst>
              </a:tr>
              <a:tr h="6219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5</a:t>
                      </a:r>
                      <a:endParaRPr lang="ko-KR" altLang="en-US" sz="16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POST</a:t>
                      </a:r>
                      <a:endParaRPr lang="ko-KR" altLang="en-US" sz="16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/logout</a:t>
                      </a:r>
                      <a:endParaRPr lang="ko-KR" altLang="en-US" sz="16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세션과 </a:t>
                      </a:r>
                      <a:r>
                        <a:rPr lang="en-US" altLang="ko-KR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cookie</a:t>
                      </a:r>
                      <a:r>
                        <a:rPr lang="ko-KR" alt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를 </a:t>
                      </a:r>
                      <a:r>
                        <a:rPr lang="en-US" altLang="ko-KR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clear</a:t>
                      </a:r>
                      <a:r>
                        <a:rPr lang="ko-KR" alt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시켜서 로그아웃을 수행하는 </a:t>
                      </a:r>
                      <a:r>
                        <a:rPr lang="ko-KR" altLang="en-US" sz="16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엔드포인트</a:t>
                      </a:r>
                      <a:endParaRPr lang="ko-KR" altLang="en-US" sz="16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123775"/>
                  </a:ext>
                </a:extLst>
              </a:tr>
              <a:tr h="6219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6</a:t>
                      </a:r>
                      <a:endParaRPr lang="ko-KR" altLang="en-US" sz="16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post</a:t>
                      </a:r>
                      <a:endParaRPr lang="ko-KR" altLang="en-US" sz="16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en-US" altLang="ko-KR" sz="16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findid</a:t>
                      </a:r>
                      <a:endParaRPr lang="ko-KR" altLang="en-US" sz="16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사용자의 이름과</a:t>
                      </a:r>
                      <a:r>
                        <a:rPr lang="en-US" altLang="ko-KR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이메일을 </a:t>
                      </a:r>
                      <a:r>
                        <a:rPr lang="ko-KR" altLang="en-US" sz="16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입력받아</a:t>
                      </a:r>
                      <a:r>
                        <a:rPr lang="ko-KR" alt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ID</a:t>
                      </a:r>
                      <a:r>
                        <a:rPr lang="ko-KR" alt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를 찾는 </a:t>
                      </a:r>
                      <a:r>
                        <a:rPr lang="ko-KR" altLang="en-US" sz="16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엔드포인트</a:t>
                      </a:r>
                      <a:endParaRPr lang="ko-KR" altLang="en-US" sz="16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377741"/>
                  </a:ext>
                </a:extLst>
              </a:tr>
              <a:tr h="6219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7</a:t>
                      </a:r>
                      <a:endParaRPr lang="ko-KR" altLang="en-US" sz="16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POST</a:t>
                      </a:r>
                      <a:endParaRPr lang="ko-KR" altLang="en-US" sz="16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en-US" altLang="ko-KR" sz="16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findpw</a:t>
                      </a:r>
                      <a:endParaRPr lang="ko-KR" altLang="en-US" sz="16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사용자의 이름</a:t>
                      </a:r>
                      <a:r>
                        <a:rPr lang="en-US" altLang="ko-KR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ID, </a:t>
                      </a:r>
                      <a:r>
                        <a:rPr lang="ko-KR" alt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전화번호를 받아 비밀번호를 찾는 </a:t>
                      </a:r>
                      <a:r>
                        <a:rPr lang="ko-KR" altLang="en-US" sz="16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엔드포인트</a:t>
                      </a:r>
                      <a:endParaRPr lang="ko-KR" altLang="en-US" sz="16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6728353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5F788F49-5719-E4B3-5EDA-74D490C01BD0}"/>
              </a:ext>
            </a:extLst>
          </p:cNvPr>
          <p:cNvSpPr/>
          <p:nvPr/>
        </p:nvSpPr>
        <p:spPr>
          <a:xfrm>
            <a:off x="9555061" y="6530670"/>
            <a:ext cx="2636939" cy="1669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639DC1-EF4B-C1CD-8A2A-3083CC7C3447}"/>
              </a:ext>
            </a:extLst>
          </p:cNvPr>
          <p:cNvSpPr txBox="1"/>
          <p:nvPr/>
        </p:nvSpPr>
        <p:spPr>
          <a:xfrm>
            <a:off x="9236707" y="394978"/>
            <a:ext cx="1435924" cy="24622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000" b="1" dirty="0">
                <a:solidFill>
                  <a:srgbClr val="0070C0"/>
                </a:solidFill>
                <a:latin typeface="맑은 고딕 Semilight"/>
                <a:ea typeface="맑은 고딕 Semilight"/>
                <a:cs typeface="맑은 고딕 Semilight"/>
              </a:rPr>
              <a:t>서비스 </a:t>
            </a:r>
            <a:r>
              <a:rPr lang="en-US" altLang="ko-KR" sz="1000" b="1" dirty="0">
                <a:solidFill>
                  <a:srgbClr val="0070C0"/>
                </a:solidFill>
                <a:latin typeface="맑은 고딕 Semilight"/>
                <a:ea typeface="맑은 고딕 Semilight"/>
                <a:cs typeface="맑은 고딕 Semilight"/>
              </a:rPr>
              <a:t>API </a:t>
            </a:r>
            <a:r>
              <a:rPr lang="ko-KR" altLang="en-US" sz="1000" b="1" dirty="0">
                <a:solidFill>
                  <a:srgbClr val="0070C0"/>
                </a:solidFill>
                <a:latin typeface="맑은 고딕 Semilight"/>
                <a:ea typeface="맑은 고딕 Semilight"/>
                <a:cs typeface="맑은 고딕 Semilight"/>
              </a:rPr>
              <a:t>설계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092D0E0-F716-7701-2BDE-803DD8DFA201}"/>
              </a:ext>
            </a:extLst>
          </p:cNvPr>
          <p:cNvSpPr txBox="1"/>
          <p:nvPr/>
        </p:nvSpPr>
        <p:spPr>
          <a:xfrm>
            <a:off x="10700191" y="389683"/>
            <a:ext cx="1435924" cy="24622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000" b="1" dirty="0">
                <a:latin typeface="맑은 고딕 Semilight"/>
                <a:ea typeface="맑은 고딕 Semilight"/>
                <a:cs typeface="맑은 고딕 Semilight"/>
              </a:rPr>
              <a:t>데이터베이스 설계</a:t>
            </a:r>
          </a:p>
        </p:txBody>
      </p:sp>
      <p:cxnSp>
        <p:nvCxnSpPr>
          <p:cNvPr id="10" name="직선 연결선 14">
            <a:extLst>
              <a:ext uri="{FF2B5EF4-FFF2-40B4-BE49-F238E27FC236}">
                <a16:creationId xmlns:a16="http://schemas.microsoft.com/office/drawing/2014/main" id="{27F76FE3-3AEE-E8EC-D74B-CC0EAB5D5A23}"/>
              </a:ext>
            </a:extLst>
          </p:cNvPr>
          <p:cNvCxnSpPr>
            <a:cxnSpLocks/>
            <a:stCxn id="11" idx="2"/>
          </p:cNvCxnSpPr>
          <p:nvPr/>
        </p:nvCxnSpPr>
        <p:spPr>
          <a:xfrm flipV="1">
            <a:off x="7685155" y="325371"/>
            <a:ext cx="4506845" cy="335"/>
          </a:xfrm>
          <a:prstGeom prst="line">
            <a:avLst/>
          </a:prstGeom>
          <a:ln w="28575">
            <a:solidFill>
              <a:srgbClr val="024B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타원 15">
            <a:extLst>
              <a:ext uri="{FF2B5EF4-FFF2-40B4-BE49-F238E27FC236}">
                <a16:creationId xmlns:a16="http://schemas.microsoft.com/office/drawing/2014/main" id="{DDFA5310-F077-50C8-E872-152D210F5261}"/>
              </a:ext>
            </a:extLst>
          </p:cNvPr>
          <p:cNvSpPr/>
          <p:nvPr/>
        </p:nvSpPr>
        <p:spPr>
          <a:xfrm flipH="1">
            <a:off x="7547323" y="260111"/>
            <a:ext cx="137832" cy="131190"/>
          </a:xfrm>
          <a:prstGeom prst="ellipse">
            <a:avLst/>
          </a:prstGeom>
          <a:solidFill>
            <a:schemeClr val="accent2"/>
          </a:solidFill>
          <a:ln w="28575">
            <a:solidFill>
              <a:srgbClr val="024B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rgbClr val="024B80"/>
              </a:solidFill>
              <a:latin typeface="맑은 고딕 Semilight"/>
              <a:ea typeface="맑은 고딕 Semilight"/>
              <a:cs typeface="맑은 고딕 Semiligh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7104B48-2285-EA71-C13C-BD29FC34F637}"/>
              </a:ext>
            </a:extLst>
          </p:cNvPr>
          <p:cNvSpPr txBox="1"/>
          <p:nvPr/>
        </p:nvSpPr>
        <p:spPr>
          <a:xfrm>
            <a:off x="6786229" y="193113"/>
            <a:ext cx="7804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spc="-300" dirty="0">
                <a:solidFill>
                  <a:schemeClr val="accent1"/>
                </a:solidFill>
              </a:rPr>
              <a:t>작품                 설계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4E240B0-C2B8-BAD2-ECF3-A85A590589C9}"/>
              </a:ext>
            </a:extLst>
          </p:cNvPr>
          <p:cNvSpPr txBox="1"/>
          <p:nvPr/>
        </p:nvSpPr>
        <p:spPr>
          <a:xfrm>
            <a:off x="7800694" y="389683"/>
            <a:ext cx="1435924" cy="24622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000" b="1" dirty="0">
                <a:latin typeface="맑은 고딕 Semilight"/>
                <a:ea typeface="맑은 고딕 Semilight"/>
                <a:cs typeface="맑은 고딕 Semilight"/>
              </a:rPr>
              <a:t>서비스 시나리오</a:t>
            </a:r>
          </a:p>
        </p:txBody>
      </p:sp>
    </p:spTree>
    <p:extLst>
      <p:ext uri="{BB962C8B-B14F-4D97-AF65-F5344CB8AC3E}">
        <p14:creationId xmlns:p14="http://schemas.microsoft.com/office/powerpoint/2010/main" val="38142093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675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3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1" y="272716"/>
            <a:ext cx="44708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서비스 </a:t>
            </a:r>
            <a:r>
              <a:rPr lang="en-US" altLang="ko-KR" sz="2800" b="1" spc="-300" dirty="0">
                <a:solidFill>
                  <a:schemeClr val="accent1"/>
                </a:solidFill>
              </a:rPr>
              <a:t>API   </a:t>
            </a:r>
            <a:r>
              <a:rPr lang="ko-KR" altLang="en-US" sz="2800" b="1" spc="-300" dirty="0">
                <a:solidFill>
                  <a:schemeClr val="accent1"/>
                </a:solidFill>
              </a:rPr>
              <a:t>설계    </a:t>
            </a:r>
            <a:r>
              <a:rPr lang="en-US" altLang="ko-KR" sz="2800" b="1" spc="-300" dirty="0">
                <a:solidFill>
                  <a:schemeClr val="accent1"/>
                </a:solidFill>
              </a:rPr>
              <a:t>-    Naver  API   (2) </a:t>
            </a:r>
            <a:endParaRPr lang="ko-KR" altLang="en-US" sz="2800" b="1" spc="-3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표 7">
            <a:extLst>
              <a:ext uri="{FF2B5EF4-FFF2-40B4-BE49-F238E27FC236}">
                <a16:creationId xmlns:a16="http://schemas.microsoft.com/office/drawing/2014/main" id="{EE901189-A3F0-994A-EDA1-98BFBC2BB1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7144377"/>
              </p:ext>
            </p:extLst>
          </p:nvPr>
        </p:nvGraphicFramePr>
        <p:xfrm>
          <a:off x="929402" y="1200625"/>
          <a:ext cx="10489951" cy="50145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0755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1287987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  <a:gridCol w="2094271">
                  <a:extLst>
                    <a:ext uri="{9D8B030D-6E8A-4147-A177-3AD203B41FA5}">
                      <a16:colId xmlns:a16="http://schemas.microsoft.com/office/drawing/2014/main" val="1538742057"/>
                    </a:ext>
                  </a:extLst>
                </a:gridCol>
                <a:gridCol w="6146938">
                  <a:extLst>
                    <a:ext uri="{9D8B030D-6E8A-4147-A177-3AD203B41FA5}">
                      <a16:colId xmlns:a16="http://schemas.microsoft.com/office/drawing/2014/main" val="1686686885"/>
                    </a:ext>
                  </a:extLst>
                </a:gridCol>
              </a:tblGrid>
              <a:tr h="62681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메소드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경로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6268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8</a:t>
                      </a:r>
                      <a:endParaRPr lang="ko-KR" altLang="en-US" sz="16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POST</a:t>
                      </a:r>
                      <a:endParaRPr lang="ko-KR" altLang="en-US" sz="16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/cart</a:t>
                      </a:r>
                      <a:endParaRPr lang="ko-KR" altLang="en-US" sz="16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상품을 </a:t>
                      </a:r>
                      <a:r>
                        <a:rPr lang="en-US" altLang="ko-KR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DB</a:t>
                      </a:r>
                      <a:r>
                        <a:rPr lang="ko-KR" alt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에 저장하고 저장된 상품을 나타내는 </a:t>
                      </a:r>
                      <a:r>
                        <a:rPr lang="ko-KR" altLang="en-US" sz="16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엔드포인트</a:t>
                      </a:r>
                      <a:endParaRPr lang="ko-KR" altLang="en-US" sz="16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1126794"/>
                  </a:ext>
                </a:extLst>
              </a:tr>
              <a:tr h="6268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9</a:t>
                      </a:r>
                      <a:endParaRPr lang="ko-KR" altLang="en-US" sz="16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POST</a:t>
                      </a:r>
                      <a:endParaRPr lang="ko-KR" altLang="en-US" sz="16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/signup</a:t>
                      </a:r>
                      <a:endParaRPr lang="ko-KR" altLang="en-US" sz="16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사용자의 이름</a:t>
                      </a:r>
                      <a:r>
                        <a:rPr lang="en-US" altLang="ko-KR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email, ID, Password, </a:t>
                      </a:r>
                      <a:r>
                        <a:rPr lang="ko-KR" alt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전화번호를 받아 회원가입을 </a:t>
                      </a:r>
                      <a:endParaRPr lang="en-US" altLang="ko-KR" sz="16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 latinLnBrk="1"/>
                      <a:r>
                        <a:rPr lang="ko-KR" alt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통해 </a:t>
                      </a:r>
                      <a:r>
                        <a:rPr lang="en-US" altLang="ko-KR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DB</a:t>
                      </a:r>
                      <a:r>
                        <a:rPr lang="ko-KR" alt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에 저장하는 </a:t>
                      </a:r>
                      <a:r>
                        <a:rPr lang="ko-KR" altLang="en-US" sz="16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엔드포인트</a:t>
                      </a:r>
                      <a:endParaRPr lang="ko-KR" altLang="en-US" sz="16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9682185"/>
                  </a:ext>
                </a:extLst>
              </a:tr>
              <a:tr h="6268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10</a:t>
                      </a:r>
                      <a:endParaRPr lang="ko-KR" altLang="en-US" sz="16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PUT</a:t>
                      </a:r>
                      <a:endParaRPr lang="ko-KR" altLang="en-US" sz="16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/</a:t>
                      </a:r>
                      <a:r>
                        <a:rPr lang="en-US" altLang="ko-KR" sz="1600" b="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updateuser</a:t>
                      </a:r>
                      <a:endParaRPr lang="ko-KR" altLang="en-US" sz="16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마이페이지에서 사용자의 정보를 수정할 때 사용되는 </a:t>
                      </a:r>
                      <a:r>
                        <a:rPr lang="ko-KR" altLang="en-US" sz="16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엔드포인트</a:t>
                      </a:r>
                      <a:endParaRPr lang="ko-KR" altLang="en-US" sz="16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8342245"/>
                  </a:ext>
                </a:extLst>
              </a:tr>
              <a:tr h="6268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11</a:t>
                      </a:r>
                      <a:endParaRPr lang="ko-KR" altLang="en-US" sz="16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PUT</a:t>
                      </a:r>
                      <a:endParaRPr lang="ko-KR" altLang="en-US" sz="16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/products/update</a:t>
                      </a:r>
                      <a:endParaRPr lang="ko-KR" altLang="en-US" sz="16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장바구니에 저장된 상품의 수량을 변경하여 </a:t>
                      </a:r>
                      <a:endParaRPr lang="en-US" altLang="ko-KR" sz="16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DB</a:t>
                      </a:r>
                      <a:r>
                        <a:rPr lang="ko-KR" alt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에 저장하는 </a:t>
                      </a:r>
                      <a:r>
                        <a:rPr lang="ko-KR" altLang="en-US" sz="16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엔드포인트</a:t>
                      </a:r>
                      <a:endParaRPr lang="ko-KR" altLang="en-US" sz="16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123775"/>
                  </a:ext>
                </a:extLst>
              </a:tr>
              <a:tr h="6268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12</a:t>
                      </a:r>
                      <a:endParaRPr lang="ko-KR" altLang="en-US" sz="16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PUT</a:t>
                      </a:r>
                      <a:endParaRPr lang="ko-KR" altLang="en-US" sz="16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/</a:t>
                      </a:r>
                      <a:r>
                        <a:rPr lang="en-US" altLang="ko-KR" sz="1600" b="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updatepw</a:t>
                      </a:r>
                      <a:endParaRPr lang="ko-KR" altLang="en-US" sz="16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마이페이지에서 사용자의 비밀번호를 변경하는 </a:t>
                      </a:r>
                      <a:r>
                        <a:rPr lang="ko-KR" altLang="en-US" sz="16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엔드포인트</a:t>
                      </a:r>
                      <a:endParaRPr lang="ko-KR" altLang="en-US" sz="16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377741"/>
                  </a:ext>
                </a:extLst>
              </a:tr>
              <a:tr h="6268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13</a:t>
                      </a:r>
                      <a:endParaRPr lang="ko-KR" altLang="en-US" sz="16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DELETE</a:t>
                      </a:r>
                      <a:endParaRPr lang="ko-KR" altLang="en-US" sz="16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/</a:t>
                      </a:r>
                      <a:r>
                        <a:rPr lang="en-US" altLang="ko-KR" sz="1600" b="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deleteuser</a:t>
                      </a:r>
                      <a:endParaRPr lang="ko-KR" altLang="en-US" sz="16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마이페이지에서 </a:t>
                      </a:r>
                      <a:r>
                        <a:rPr lang="ko-KR" altLang="en-US" sz="16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회원탈퇴기능을</a:t>
                      </a:r>
                      <a:r>
                        <a:rPr lang="ko-KR" alt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수행하는 </a:t>
                      </a:r>
                      <a:r>
                        <a:rPr lang="ko-KR" altLang="en-US" sz="16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엔드포인트</a:t>
                      </a:r>
                      <a:endParaRPr lang="ko-KR" altLang="en-US" sz="16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9699189"/>
                  </a:ext>
                </a:extLst>
              </a:tr>
              <a:tr h="6268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14</a:t>
                      </a:r>
                      <a:endParaRPr lang="ko-KR" altLang="en-US" sz="16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DELETE</a:t>
                      </a:r>
                      <a:endParaRPr lang="ko-KR" altLang="en-US" sz="16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/products/delete</a:t>
                      </a:r>
                      <a:endParaRPr lang="ko-KR" altLang="en-US" sz="16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장바구니에서 상품을 삭제하는 </a:t>
                      </a:r>
                      <a:r>
                        <a:rPr lang="ko-KR" altLang="en-US" sz="16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엔드포인트</a:t>
                      </a:r>
                      <a:endParaRPr lang="ko-KR" altLang="en-US" sz="16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1114644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5F788F49-5719-E4B3-5EDA-74D490C01BD0}"/>
              </a:ext>
            </a:extLst>
          </p:cNvPr>
          <p:cNvSpPr/>
          <p:nvPr/>
        </p:nvSpPr>
        <p:spPr>
          <a:xfrm>
            <a:off x="9555061" y="6530670"/>
            <a:ext cx="2636939" cy="1669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639DC1-EF4B-C1CD-8A2A-3083CC7C3447}"/>
              </a:ext>
            </a:extLst>
          </p:cNvPr>
          <p:cNvSpPr txBox="1"/>
          <p:nvPr/>
        </p:nvSpPr>
        <p:spPr>
          <a:xfrm>
            <a:off x="9236707" y="394978"/>
            <a:ext cx="1435924" cy="24622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000" b="1" dirty="0">
                <a:solidFill>
                  <a:srgbClr val="0070C0"/>
                </a:solidFill>
                <a:latin typeface="맑은 고딕 Semilight"/>
                <a:ea typeface="맑은 고딕 Semilight"/>
                <a:cs typeface="맑은 고딕 Semilight"/>
              </a:rPr>
              <a:t>서비스 </a:t>
            </a:r>
            <a:r>
              <a:rPr lang="en-US" altLang="ko-KR" sz="1000" b="1" dirty="0">
                <a:solidFill>
                  <a:srgbClr val="0070C0"/>
                </a:solidFill>
                <a:latin typeface="맑은 고딕 Semilight"/>
                <a:ea typeface="맑은 고딕 Semilight"/>
                <a:cs typeface="맑은 고딕 Semilight"/>
              </a:rPr>
              <a:t>API </a:t>
            </a:r>
            <a:r>
              <a:rPr lang="ko-KR" altLang="en-US" sz="1000" b="1" dirty="0">
                <a:solidFill>
                  <a:srgbClr val="0070C0"/>
                </a:solidFill>
                <a:latin typeface="맑은 고딕 Semilight"/>
                <a:ea typeface="맑은 고딕 Semilight"/>
                <a:cs typeface="맑은 고딕 Semilight"/>
              </a:rPr>
              <a:t>설계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092D0E0-F716-7701-2BDE-803DD8DFA201}"/>
              </a:ext>
            </a:extLst>
          </p:cNvPr>
          <p:cNvSpPr txBox="1"/>
          <p:nvPr/>
        </p:nvSpPr>
        <p:spPr>
          <a:xfrm>
            <a:off x="10700191" y="389683"/>
            <a:ext cx="1435924" cy="24622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000" b="1" dirty="0">
                <a:latin typeface="맑은 고딕 Semilight"/>
                <a:ea typeface="맑은 고딕 Semilight"/>
                <a:cs typeface="맑은 고딕 Semilight"/>
              </a:rPr>
              <a:t>데이터베이스 설계</a:t>
            </a:r>
          </a:p>
        </p:txBody>
      </p:sp>
      <p:cxnSp>
        <p:nvCxnSpPr>
          <p:cNvPr id="10" name="직선 연결선 14">
            <a:extLst>
              <a:ext uri="{FF2B5EF4-FFF2-40B4-BE49-F238E27FC236}">
                <a16:creationId xmlns:a16="http://schemas.microsoft.com/office/drawing/2014/main" id="{27F76FE3-3AEE-E8EC-D74B-CC0EAB5D5A23}"/>
              </a:ext>
            </a:extLst>
          </p:cNvPr>
          <p:cNvCxnSpPr>
            <a:cxnSpLocks/>
            <a:stCxn id="11" idx="2"/>
          </p:cNvCxnSpPr>
          <p:nvPr/>
        </p:nvCxnSpPr>
        <p:spPr>
          <a:xfrm flipV="1">
            <a:off x="7685155" y="325371"/>
            <a:ext cx="4506845" cy="335"/>
          </a:xfrm>
          <a:prstGeom prst="line">
            <a:avLst/>
          </a:prstGeom>
          <a:ln w="28575">
            <a:solidFill>
              <a:srgbClr val="024B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타원 15">
            <a:extLst>
              <a:ext uri="{FF2B5EF4-FFF2-40B4-BE49-F238E27FC236}">
                <a16:creationId xmlns:a16="http://schemas.microsoft.com/office/drawing/2014/main" id="{DDFA5310-F077-50C8-E872-152D210F5261}"/>
              </a:ext>
            </a:extLst>
          </p:cNvPr>
          <p:cNvSpPr/>
          <p:nvPr/>
        </p:nvSpPr>
        <p:spPr>
          <a:xfrm flipH="1">
            <a:off x="7547323" y="260111"/>
            <a:ext cx="137832" cy="131190"/>
          </a:xfrm>
          <a:prstGeom prst="ellipse">
            <a:avLst/>
          </a:prstGeom>
          <a:solidFill>
            <a:schemeClr val="accent2"/>
          </a:solidFill>
          <a:ln w="28575">
            <a:solidFill>
              <a:srgbClr val="024B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rgbClr val="024B80"/>
              </a:solidFill>
              <a:latin typeface="맑은 고딕 Semilight"/>
              <a:ea typeface="맑은 고딕 Semilight"/>
              <a:cs typeface="맑은 고딕 Semiligh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7104B48-2285-EA71-C13C-BD29FC34F637}"/>
              </a:ext>
            </a:extLst>
          </p:cNvPr>
          <p:cNvSpPr txBox="1"/>
          <p:nvPr/>
        </p:nvSpPr>
        <p:spPr>
          <a:xfrm>
            <a:off x="6786229" y="193113"/>
            <a:ext cx="7804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spc="-300" dirty="0">
                <a:solidFill>
                  <a:schemeClr val="accent1"/>
                </a:solidFill>
              </a:rPr>
              <a:t>작품                 설계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4E240B0-C2B8-BAD2-ECF3-A85A590589C9}"/>
              </a:ext>
            </a:extLst>
          </p:cNvPr>
          <p:cNvSpPr txBox="1"/>
          <p:nvPr/>
        </p:nvSpPr>
        <p:spPr>
          <a:xfrm>
            <a:off x="7800694" y="389683"/>
            <a:ext cx="1435924" cy="24622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000" b="1" dirty="0">
                <a:latin typeface="맑은 고딕 Semilight"/>
                <a:ea typeface="맑은 고딕 Semilight"/>
                <a:cs typeface="맑은 고딕 Semilight"/>
              </a:rPr>
              <a:t>서비스 시나리오</a:t>
            </a:r>
          </a:p>
        </p:txBody>
      </p:sp>
    </p:spTree>
    <p:extLst>
      <p:ext uri="{BB962C8B-B14F-4D97-AF65-F5344CB8AC3E}">
        <p14:creationId xmlns:p14="http://schemas.microsoft.com/office/powerpoint/2010/main" val="13359278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675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3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1" y="272716"/>
            <a:ext cx="30156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데이터 베이스     설계 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5F788F49-5719-E4B3-5EDA-74D490C01BD0}"/>
              </a:ext>
            </a:extLst>
          </p:cNvPr>
          <p:cNvSpPr/>
          <p:nvPr/>
        </p:nvSpPr>
        <p:spPr>
          <a:xfrm>
            <a:off x="9555061" y="6530670"/>
            <a:ext cx="2636939" cy="1669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DF63DCE-2774-6A0E-9B32-F5E48379BC61}"/>
              </a:ext>
            </a:extLst>
          </p:cNvPr>
          <p:cNvSpPr txBox="1"/>
          <p:nvPr/>
        </p:nvSpPr>
        <p:spPr>
          <a:xfrm>
            <a:off x="9246543" y="394978"/>
            <a:ext cx="1435924" cy="24622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000" b="1" dirty="0">
                <a:latin typeface="맑은 고딕 Semilight"/>
                <a:ea typeface="맑은 고딕 Semilight"/>
                <a:cs typeface="맑은 고딕 Semilight"/>
              </a:rPr>
              <a:t>Product</a:t>
            </a:r>
            <a:r>
              <a:rPr lang="ko-KR" altLang="en-US" sz="1000" b="1" dirty="0">
                <a:latin typeface="맑은 고딕 Semilight"/>
                <a:ea typeface="맑은 고딕 Semilight"/>
                <a:cs typeface="맑은 고딕 Semilight"/>
              </a:rPr>
              <a:t>서버 </a:t>
            </a:r>
            <a:r>
              <a:rPr lang="en-US" altLang="ko-KR" sz="1000" b="1" dirty="0">
                <a:latin typeface="맑은 고딕 Semilight"/>
                <a:ea typeface="맑은 고딕 Semilight"/>
                <a:cs typeface="맑은 고딕 Semilight"/>
              </a:rPr>
              <a:t>API</a:t>
            </a:r>
            <a:endParaRPr lang="ko-KR" altLang="en-US" sz="1000" b="1" dirty="0">
              <a:latin typeface="맑은 고딕 Semilight"/>
              <a:ea typeface="맑은 고딕 Semilight"/>
              <a:cs typeface="맑은 고딕 Semiligh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40578EA-7D7C-93A2-9383-2E562E5BD7E6}"/>
              </a:ext>
            </a:extLst>
          </p:cNvPr>
          <p:cNvSpPr txBox="1"/>
          <p:nvPr/>
        </p:nvSpPr>
        <p:spPr>
          <a:xfrm>
            <a:off x="10611698" y="389683"/>
            <a:ext cx="1435924" cy="24622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000" b="1" dirty="0">
                <a:solidFill>
                  <a:srgbClr val="0070C0"/>
                </a:solidFill>
                <a:latin typeface="맑은 고딕 Semilight"/>
                <a:ea typeface="맑은 고딕 Semilight"/>
                <a:cs typeface="맑은 고딕 Semilight"/>
              </a:rPr>
              <a:t>데이터베이스 설계</a:t>
            </a:r>
          </a:p>
        </p:txBody>
      </p:sp>
      <p:cxnSp>
        <p:nvCxnSpPr>
          <p:cNvPr id="16" name="직선 연결선 14">
            <a:extLst>
              <a:ext uri="{FF2B5EF4-FFF2-40B4-BE49-F238E27FC236}">
                <a16:creationId xmlns:a16="http://schemas.microsoft.com/office/drawing/2014/main" id="{28A0A116-7190-98F2-D5F0-8A0703D2ECFE}"/>
              </a:ext>
            </a:extLst>
          </p:cNvPr>
          <p:cNvCxnSpPr>
            <a:cxnSpLocks/>
            <a:stCxn id="17" idx="2"/>
          </p:cNvCxnSpPr>
          <p:nvPr/>
        </p:nvCxnSpPr>
        <p:spPr>
          <a:xfrm flipV="1">
            <a:off x="7685155" y="325371"/>
            <a:ext cx="4506845" cy="335"/>
          </a:xfrm>
          <a:prstGeom prst="line">
            <a:avLst/>
          </a:prstGeom>
          <a:ln w="28575">
            <a:solidFill>
              <a:srgbClr val="024B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5">
            <a:extLst>
              <a:ext uri="{FF2B5EF4-FFF2-40B4-BE49-F238E27FC236}">
                <a16:creationId xmlns:a16="http://schemas.microsoft.com/office/drawing/2014/main" id="{A821F7F7-F568-70B3-72E6-1AD7395FC288}"/>
              </a:ext>
            </a:extLst>
          </p:cNvPr>
          <p:cNvSpPr/>
          <p:nvPr/>
        </p:nvSpPr>
        <p:spPr>
          <a:xfrm flipH="1">
            <a:off x="7547323" y="260111"/>
            <a:ext cx="137832" cy="131190"/>
          </a:xfrm>
          <a:prstGeom prst="ellipse">
            <a:avLst/>
          </a:prstGeom>
          <a:solidFill>
            <a:schemeClr val="accent2"/>
          </a:solidFill>
          <a:ln w="28575">
            <a:solidFill>
              <a:srgbClr val="024B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rgbClr val="024B80"/>
              </a:solidFill>
              <a:latin typeface="맑은 고딕 Semilight"/>
              <a:ea typeface="맑은 고딕 Semilight"/>
              <a:cs typeface="맑은 고딕 Semiligh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9A04D0-EF7C-233B-86B8-22EFF212EF28}"/>
              </a:ext>
            </a:extLst>
          </p:cNvPr>
          <p:cNvSpPr txBox="1"/>
          <p:nvPr/>
        </p:nvSpPr>
        <p:spPr>
          <a:xfrm>
            <a:off x="6786229" y="193113"/>
            <a:ext cx="7804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spc="-300" dirty="0">
                <a:solidFill>
                  <a:schemeClr val="accent1"/>
                </a:solidFill>
              </a:rPr>
              <a:t>작품                 설계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5C5B215-8C95-711D-A5A5-A724D221D89B}"/>
              </a:ext>
            </a:extLst>
          </p:cNvPr>
          <p:cNvSpPr txBox="1"/>
          <p:nvPr/>
        </p:nvSpPr>
        <p:spPr>
          <a:xfrm>
            <a:off x="7822811" y="389683"/>
            <a:ext cx="1435924" cy="24622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000" b="1" dirty="0">
                <a:latin typeface="맑은 고딕 Semilight"/>
                <a:ea typeface="맑은 고딕 Semilight"/>
                <a:cs typeface="맑은 고딕 Semilight"/>
              </a:rPr>
              <a:t>서비스 시나리오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9DBE5E1-5152-CEA1-593B-7BBB61F645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452" y="1340527"/>
            <a:ext cx="4896533" cy="466790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61C0885-9102-42E4-243D-1C3D337319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08120"/>
            <a:ext cx="5395432" cy="2299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4702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ADC16E78-8819-8219-C770-75C3BD1E4D45}"/>
              </a:ext>
            </a:extLst>
          </p:cNvPr>
          <p:cNvGrpSpPr/>
          <p:nvPr/>
        </p:nvGrpSpPr>
        <p:grpSpPr>
          <a:xfrm>
            <a:off x="6817895" y="872277"/>
            <a:ext cx="5374105" cy="4483771"/>
            <a:chOff x="6817895" y="310803"/>
            <a:chExt cx="5374105" cy="448377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E4D379F-0D7A-E10A-C2FD-B3F877B38412}"/>
                </a:ext>
              </a:extLst>
            </p:cNvPr>
            <p:cNvSpPr txBox="1"/>
            <p:nvPr/>
          </p:nvSpPr>
          <p:spPr>
            <a:xfrm>
              <a:off x="6817895" y="310803"/>
              <a:ext cx="1917513" cy="3154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9900" b="1" dirty="0">
                  <a:solidFill>
                    <a:schemeClr val="bg1"/>
                  </a:solidFill>
                  <a:latin typeface="+mj-ea"/>
                  <a:ea typeface="+mj-ea"/>
                </a:rPr>
                <a:t>4</a:t>
              </a:r>
              <a:endParaRPr lang="ko-KR" altLang="en-US" sz="199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73F2969-8E1F-0403-B6B6-037C4B0D5DB2}"/>
                </a:ext>
              </a:extLst>
            </p:cNvPr>
            <p:cNvSpPr txBox="1"/>
            <p:nvPr/>
          </p:nvSpPr>
          <p:spPr>
            <a:xfrm>
              <a:off x="6817895" y="3350782"/>
              <a:ext cx="279595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800" b="1" spc="-300" dirty="0">
                  <a:solidFill>
                    <a:schemeClr val="bg1"/>
                  </a:solidFill>
                  <a:latin typeface="+mn-ea"/>
                </a:rPr>
                <a:t>작품   구현</a:t>
              </a: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F9894119-F233-DC33-68F5-7374CF0E569E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545921"/>
              <a:ext cx="5374105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1021128-BA25-D6FF-656C-87D086ADE451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794574"/>
              <a:ext cx="5374105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id="{2A29B16D-108D-0C99-A4F8-6AEF6AA0FBCC}"/>
              </a:ext>
            </a:extLst>
          </p:cNvPr>
          <p:cNvSpPr/>
          <p:nvPr/>
        </p:nvSpPr>
        <p:spPr>
          <a:xfrm>
            <a:off x="9555061" y="6363059"/>
            <a:ext cx="2636939" cy="49494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19373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675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4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1" y="272716"/>
            <a:ext cx="18751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spc="-300" dirty="0" err="1">
                <a:solidFill>
                  <a:schemeClr val="accent1"/>
                </a:solidFill>
              </a:rPr>
              <a:t>메인페이지</a:t>
            </a:r>
            <a:endParaRPr lang="ko-KR" altLang="en-US" sz="2800" b="1" spc="-3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5F788F49-5719-E4B3-5EDA-74D490C01BD0}"/>
              </a:ext>
            </a:extLst>
          </p:cNvPr>
          <p:cNvSpPr/>
          <p:nvPr/>
        </p:nvSpPr>
        <p:spPr>
          <a:xfrm>
            <a:off x="9555061" y="6530670"/>
            <a:ext cx="2636939" cy="1669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9D94D1E-47C1-A244-26B8-D5CBB73ADE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163" y="1027025"/>
            <a:ext cx="5635344" cy="2633975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200157B7-8132-D33C-5DFF-12900077C1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5138" y="1021535"/>
            <a:ext cx="5680536" cy="2656302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C703769E-8570-7102-527D-F945FE3442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6380" y="3661000"/>
            <a:ext cx="5680536" cy="263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3981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675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4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1" y="272716"/>
            <a:ext cx="40480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로그인  </a:t>
            </a:r>
            <a:r>
              <a:rPr lang="en-US" altLang="ko-KR" sz="2800" b="1" spc="-300" dirty="0">
                <a:solidFill>
                  <a:schemeClr val="accent1"/>
                </a:solidFill>
              </a:rPr>
              <a:t>/ </a:t>
            </a:r>
            <a:r>
              <a:rPr lang="ko-KR" altLang="en-US" sz="2800" b="1" spc="-300" dirty="0">
                <a:solidFill>
                  <a:schemeClr val="accent1"/>
                </a:solidFill>
              </a:rPr>
              <a:t>회원가입   페이지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5F788F49-5719-E4B3-5EDA-74D490C01BD0}"/>
              </a:ext>
            </a:extLst>
          </p:cNvPr>
          <p:cNvSpPr/>
          <p:nvPr/>
        </p:nvSpPr>
        <p:spPr>
          <a:xfrm>
            <a:off x="9555061" y="6530670"/>
            <a:ext cx="2636939" cy="1669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A60F4B9-2A97-F4EC-1274-E34D26EC01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378" y="888459"/>
            <a:ext cx="5071576" cy="237296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53A2202-0D71-C77F-9375-E7E88EB715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1954" y="898291"/>
            <a:ext cx="5071576" cy="245708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347652D-34A2-A296-0AB0-610B20E0BE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1941" y="3261423"/>
            <a:ext cx="3935466" cy="318629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4C41986-E50E-024C-D6DA-9E10D50674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6501" y="3147770"/>
            <a:ext cx="3713444" cy="3299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5229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675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4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1" y="272716"/>
            <a:ext cx="40480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</a:rPr>
              <a:t>ID  /  PW</a:t>
            </a:r>
            <a:r>
              <a:rPr lang="ko-KR" altLang="en-US" sz="2800" b="1" spc="-300" dirty="0">
                <a:solidFill>
                  <a:schemeClr val="accent1"/>
                </a:solidFill>
              </a:rPr>
              <a:t>  찾기  페이지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5F788F49-5719-E4B3-5EDA-74D490C01BD0}"/>
              </a:ext>
            </a:extLst>
          </p:cNvPr>
          <p:cNvSpPr/>
          <p:nvPr/>
        </p:nvSpPr>
        <p:spPr>
          <a:xfrm>
            <a:off x="9555061" y="6530670"/>
            <a:ext cx="2636939" cy="1669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EFA3ECE-4173-1705-6374-EBB8125E65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0773" y="4375788"/>
            <a:ext cx="5049385" cy="235992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9C98E65-A70F-74F2-187C-E34AD0D16A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087158"/>
            <a:ext cx="5049385" cy="236189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1B34BBF2-A111-7E5F-C439-3B1F2A2B9F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948" y="3742246"/>
            <a:ext cx="5061151" cy="235991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8FAF4313-7F3F-EB32-6C09-01E34FE411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3748791"/>
            <a:ext cx="5049385" cy="2353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3155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675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4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1" y="272716"/>
            <a:ext cx="40480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상품   구매페이지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5F788F49-5719-E4B3-5EDA-74D490C01BD0}"/>
              </a:ext>
            </a:extLst>
          </p:cNvPr>
          <p:cNvSpPr/>
          <p:nvPr/>
        </p:nvSpPr>
        <p:spPr>
          <a:xfrm>
            <a:off x="9555061" y="6530670"/>
            <a:ext cx="2636939" cy="1669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AED17FD-48BD-4258-98A8-2A9C62C772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7336" y="935613"/>
            <a:ext cx="4325541" cy="2802057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487D7DA0-D886-5C0F-041F-1239C1CC98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2981" y="935613"/>
            <a:ext cx="3862938" cy="2721986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8C873207-ECD4-9A2B-56C2-D4B1825308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6955" y="3657599"/>
            <a:ext cx="4137678" cy="2988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5305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02CED0DE-6F71-71B8-7E6B-E4BBFE0015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931"/>
          <a:stretch/>
        </p:blipFill>
        <p:spPr>
          <a:xfrm>
            <a:off x="6096000" y="0"/>
            <a:ext cx="6108378" cy="6858000"/>
          </a:xfrm>
          <a:prstGeom prst="rect">
            <a:avLst/>
          </a:prstGeom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695F5617-8CB3-2C90-D484-7E78AF629F77}"/>
              </a:ext>
            </a:extLst>
          </p:cNvPr>
          <p:cNvCxnSpPr/>
          <p:nvPr/>
        </p:nvCxnSpPr>
        <p:spPr>
          <a:xfrm>
            <a:off x="144378" y="176464"/>
            <a:ext cx="12060000" cy="0"/>
          </a:xfrm>
          <a:prstGeom prst="line">
            <a:avLst/>
          </a:prstGeom>
          <a:ln w="762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8B4A3B93-1F0C-9A0F-F5F7-F4FD3957F3AF}"/>
              </a:ext>
            </a:extLst>
          </p:cNvPr>
          <p:cNvCxnSpPr/>
          <p:nvPr/>
        </p:nvCxnSpPr>
        <p:spPr>
          <a:xfrm>
            <a:off x="144378" y="6705601"/>
            <a:ext cx="12060000" cy="0"/>
          </a:xfrm>
          <a:prstGeom prst="line">
            <a:avLst/>
          </a:prstGeom>
          <a:ln w="3175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748DE9C-B5AD-BAA4-4EBD-53FA1916E9A2}"/>
              </a:ext>
            </a:extLst>
          </p:cNvPr>
          <p:cNvSpPr txBox="1"/>
          <p:nvPr/>
        </p:nvSpPr>
        <p:spPr>
          <a:xfrm>
            <a:off x="1229707" y="721892"/>
            <a:ext cx="9829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accent1"/>
                </a:solidFill>
                <a:latin typeface="+mj-ea"/>
                <a:ea typeface="+mj-ea"/>
              </a:rPr>
              <a:t>목차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308183-DB54-F711-9B69-C8C5752AF7AF}"/>
              </a:ext>
            </a:extLst>
          </p:cNvPr>
          <p:cNvSpPr txBox="1"/>
          <p:nvPr/>
        </p:nvSpPr>
        <p:spPr>
          <a:xfrm>
            <a:off x="1856247" y="2362199"/>
            <a:ext cx="3048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accent1"/>
                </a:solidFill>
              </a:rPr>
              <a:t>1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5F8E78-68AC-B048-5336-EE835D4169E6}"/>
              </a:ext>
            </a:extLst>
          </p:cNvPr>
          <p:cNvSpPr txBox="1"/>
          <p:nvPr/>
        </p:nvSpPr>
        <p:spPr>
          <a:xfrm>
            <a:off x="2585006" y="2300644"/>
            <a:ext cx="16094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-300" dirty="0">
                <a:solidFill>
                  <a:schemeClr val="accent1"/>
                </a:solidFill>
              </a:rPr>
              <a:t>작품  설명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3F5BEB-A29E-EC98-4681-67E53CB0B3C2}"/>
              </a:ext>
            </a:extLst>
          </p:cNvPr>
          <p:cNvSpPr txBox="1"/>
          <p:nvPr/>
        </p:nvSpPr>
        <p:spPr>
          <a:xfrm>
            <a:off x="1856247" y="3438417"/>
            <a:ext cx="3417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accent1"/>
                </a:solidFill>
              </a:rPr>
              <a:t>2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EF1453-BC33-8329-E803-35808F5E93AA}"/>
              </a:ext>
            </a:extLst>
          </p:cNvPr>
          <p:cNvSpPr txBox="1"/>
          <p:nvPr/>
        </p:nvSpPr>
        <p:spPr>
          <a:xfrm>
            <a:off x="2585006" y="3376862"/>
            <a:ext cx="23644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-300" dirty="0">
                <a:solidFill>
                  <a:schemeClr val="accent1"/>
                </a:solidFill>
              </a:rPr>
              <a:t>개발   환경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67FBC02-6717-E326-10F3-EED37C2CE102}"/>
              </a:ext>
            </a:extLst>
          </p:cNvPr>
          <p:cNvSpPr txBox="1"/>
          <p:nvPr/>
        </p:nvSpPr>
        <p:spPr>
          <a:xfrm>
            <a:off x="1856247" y="4514635"/>
            <a:ext cx="3481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accent1"/>
                </a:solidFill>
              </a:rPr>
              <a:t>3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75A99F0-E26F-49EF-19FA-5DA225DF25D0}"/>
              </a:ext>
            </a:extLst>
          </p:cNvPr>
          <p:cNvSpPr txBox="1"/>
          <p:nvPr/>
        </p:nvSpPr>
        <p:spPr>
          <a:xfrm>
            <a:off x="2585007" y="4453080"/>
            <a:ext cx="16094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-300" dirty="0">
                <a:solidFill>
                  <a:schemeClr val="accent1"/>
                </a:solidFill>
              </a:rPr>
              <a:t>작품   설계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EC5CD14-4594-1730-18CF-710701846C6F}"/>
              </a:ext>
            </a:extLst>
          </p:cNvPr>
          <p:cNvSpPr txBox="1"/>
          <p:nvPr/>
        </p:nvSpPr>
        <p:spPr>
          <a:xfrm>
            <a:off x="1856247" y="5590853"/>
            <a:ext cx="3529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accent1"/>
                </a:solidFill>
              </a:rPr>
              <a:t>4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4BB9965-4F0D-8E0C-4C5A-019C795529F3}"/>
              </a:ext>
            </a:extLst>
          </p:cNvPr>
          <p:cNvSpPr txBox="1"/>
          <p:nvPr/>
        </p:nvSpPr>
        <p:spPr>
          <a:xfrm>
            <a:off x="2585007" y="5529298"/>
            <a:ext cx="18443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-300" dirty="0">
                <a:solidFill>
                  <a:schemeClr val="accent1"/>
                </a:solidFill>
              </a:rPr>
              <a:t>작품    구현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27B173C-BF4B-5D6B-514A-71779E736CDB}"/>
              </a:ext>
            </a:extLst>
          </p:cNvPr>
          <p:cNvSpPr txBox="1"/>
          <p:nvPr/>
        </p:nvSpPr>
        <p:spPr>
          <a:xfrm>
            <a:off x="2585007" y="986190"/>
            <a:ext cx="1935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1"/>
                </a:solidFill>
                <a:latin typeface="+mn-ea"/>
              </a:rPr>
              <a:t>table of contents</a:t>
            </a:r>
            <a:endParaRPr lang="ko-KR" altLang="en-US" dirty="0">
              <a:solidFill>
                <a:schemeClr val="accent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2073143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675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4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1" y="272716"/>
            <a:ext cx="40480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장바구니   페이지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5F788F49-5719-E4B3-5EDA-74D490C01BD0}"/>
              </a:ext>
            </a:extLst>
          </p:cNvPr>
          <p:cNvSpPr/>
          <p:nvPr/>
        </p:nvSpPr>
        <p:spPr>
          <a:xfrm>
            <a:off x="9555061" y="6530670"/>
            <a:ext cx="2636939" cy="1669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13A29E5-55DA-4FBD-A6E2-0F98B6A664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012" y="1265644"/>
            <a:ext cx="4473085" cy="207990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69331E4-17EE-E3A2-D82C-FBBEAB76AB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7677" y="1265644"/>
            <a:ext cx="4539794" cy="245955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F358EEE-F741-E614-7842-2B998E6A5C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0942" y="3765303"/>
            <a:ext cx="4886632" cy="262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1184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675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4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1" y="272716"/>
            <a:ext cx="40480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마이페이지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5F788F49-5719-E4B3-5EDA-74D490C01BD0}"/>
              </a:ext>
            </a:extLst>
          </p:cNvPr>
          <p:cNvSpPr/>
          <p:nvPr/>
        </p:nvSpPr>
        <p:spPr>
          <a:xfrm>
            <a:off x="9555061" y="6530670"/>
            <a:ext cx="2636939" cy="1669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C225E80-F9E8-466E-B5A9-EDD423D48A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607" y="908229"/>
            <a:ext cx="5616781" cy="262175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D5E7EBF-6B51-0A80-901A-6A2D2C96BE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7388" y="902908"/>
            <a:ext cx="5437239" cy="252648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D9361D4D-0970-DB9C-1B0E-707CA21514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596" y="3468719"/>
            <a:ext cx="5616782" cy="2627683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3DCF02AF-195A-7326-9228-B072E9EF70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1367" y="3429000"/>
            <a:ext cx="5453037" cy="2792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6908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675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4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1" y="272716"/>
            <a:ext cx="40480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진행중인  이벤트  페이지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5F788F49-5719-E4B3-5EDA-74D490C01BD0}"/>
              </a:ext>
            </a:extLst>
          </p:cNvPr>
          <p:cNvSpPr/>
          <p:nvPr/>
        </p:nvSpPr>
        <p:spPr>
          <a:xfrm>
            <a:off x="9555061" y="6530670"/>
            <a:ext cx="2636939" cy="1669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807101CF-49A7-78F4-7237-819F791817CE}"/>
              </a:ext>
            </a:extLst>
          </p:cNvPr>
          <p:cNvGrpSpPr/>
          <p:nvPr/>
        </p:nvGrpSpPr>
        <p:grpSpPr>
          <a:xfrm>
            <a:off x="343326" y="1155091"/>
            <a:ext cx="5664184" cy="2611719"/>
            <a:chOff x="343326" y="1155091"/>
            <a:chExt cx="5664184" cy="2611719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184C603A-8099-AAA1-9F01-968A4CD5EA3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3326" y="1155091"/>
              <a:ext cx="5664184" cy="2611719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35F79CD-92E0-EDEA-0B41-61ED671570AA}"/>
                </a:ext>
              </a:extLst>
            </p:cNvPr>
            <p:cNvSpPr txBox="1"/>
            <p:nvPr/>
          </p:nvSpPr>
          <p:spPr>
            <a:xfrm>
              <a:off x="1248699" y="3313470"/>
              <a:ext cx="3864076" cy="34413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endParaRPr lang="ko-KR" altLang="en-US" dirty="0"/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2AEB682E-79F0-C45E-F9C5-4AF2D124F9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561" y="3815134"/>
            <a:ext cx="5583006" cy="247170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8ED4100-66A8-3050-0D2E-2C2894C675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8148" y="1155091"/>
            <a:ext cx="5583007" cy="2706379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366C0D70-3C17-EC50-4AAE-92A0B48178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7510" y="3803755"/>
            <a:ext cx="5417872" cy="2637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5805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ADC16E78-8819-8219-C770-75C3BD1E4D45}"/>
              </a:ext>
            </a:extLst>
          </p:cNvPr>
          <p:cNvGrpSpPr/>
          <p:nvPr/>
        </p:nvGrpSpPr>
        <p:grpSpPr>
          <a:xfrm>
            <a:off x="6817895" y="872277"/>
            <a:ext cx="5374105" cy="4483771"/>
            <a:chOff x="6817895" y="310803"/>
            <a:chExt cx="5374105" cy="448377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E4D379F-0D7A-E10A-C2FD-B3F877B38412}"/>
                </a:ext>
              </a:extLst>
            </p:cNvPr>
            <p:cNvSpPr txBox="1"/>
            <p:nvPr/>
          </p:nvSpPr>
          <p:spPr>
            <a:xfrm>
              <a:off x="6817895" y="310803"/>
              <a:ext cx="1430200" cy="3154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9900" b="1" dirty="0">
                  <a:solidFill>
                    <a:schemeClr val="bg1"/>
                  </a:solidFill>
                  <a:latin typeface="+mj-ea"/>
                  <a:ea typeface="+mj-ea"/>
                </a:rPr>
                <a:t>1</a:t>
              </a:r>
              <a:endParaRPr lang="ko-KR" altLang="en-US" sz="199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73F2969-8E1F-0403-B6B6-037C4B0D5DB2}"/>
                </a:ext>
              </a:extLst>
            </p:cNvPr>
            <p:cNvSpPr txBox="1"/>
            <p:nvPr/>
          </p:nvSpPr>
          <p:spPr>
            <a:xfrm>
              <a:off x="6817895" y="3350782"/>
              <a:ext cx="279595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800" b="1" spc="-300" dirty="0">
                  <a:solidFill>
                    <a:schemeClr val="bg1"/>
                  </a:solidFill>
                  <a:latin typeface="+mn-ea"/>
                </a:rPr>
                <a:t>작품  설명</a:t>
              </a: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F9894119-F233-DC33-68F5-7374CF0E569E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545921"/>
              <a:ext cx="5374105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1021128-BA25-D6FF-656C-87D086ADE451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794574"/>
              <a:ext cx="5374105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id="{BFF793F4-E45B-0843-5FCF-B39C1A198082}"/>
              </a:ext>
            </a:extLst>
          </p:cNvPr>
          <p:cNvSpPr/>
          <p:nvPr/>
        </p:nvSpPr>
        <p:spPr>
          <a:xfrm>
            <a:off x="9555061" y="6363059"/>
            <a:ext cx="2636939" cy="49494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74453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E2D5B578-622B-FA48-D945-AB27283F394E}"/>
              </a:ext>
            </a:extLst>
          </p:cNvPr>
          <p:cNvSpPr txBox="1"/>
          <p:nvPr/>
        </p:nvSpPr>
        <p:spPr>
          <a:xfrm>
            <a:off x="9169672" y="366646"/>
            <a:ext cx="1435924" cy="24622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000" b="1" dirty="0">
                <a:latin typeface="맑은 고딕 Semilight"/>
                <a:ea typeface="맑은 고딕 Semilight"/>
                <a:cs typeface="맑은 고딕 Semilight"/>
              </a:rPr>
              <a:t>요구사항 정의</a:t>
            </a:r>
          </a:p>
        </p:txBody>
      </p:sp>
      <p:sp>
        <p:nvSpPr>
          <p:cNvPr id="12" name="TextBox 17">
            <a:extLst>
              <a:ext uri="{FF2B5EF4-FFF2-40B4-BE49-F238E27FC236}">
                <a16:creationId xmlns:a16="http://schemas.microsoft.com/office/drawing/2014/main" id="{82A7E35E-7101-BFFA-059B-272EE7007DFE}"/>
              </a:ext>
            </a:extLst>
          </p:cNvPr>
          <p:cNvSpPr txBox="1"/>
          <p:nvPr/>
        </p:nvSpPr>
        <p:spPr>
          <a:xfrm>
            <a:off x="7734649" y="384982"/>
            <a:ext cx="1215876" cy="24622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000" b="1" dirty="0">
                <a:solidFill>
                  <a:srgbClr val="0070C0"/>
                </a:solidFill>
                <a:latin typeface="맑은 고딕 Semilight"/>
                <a:ea typeface="맑은 고딕 Semilight"/>
                <a:cs typeface="맑은 고딕 Semilight"/>
              </a:rPr>
              <a:t>작품 제목 소개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1C2C09D-4882-30A2-176B-FFE9A09A5C70}"/>
              </a:ext>
            </a:extLst>
          </p:cNvPr>
          <p:cNvSpPr txBox="1"/>
          <p:nvPr/>
        </p:nvSpPr>
        <p:spPr>
          <a:xfrm>
            <a:off x="10622029" y="361131"/>
            <a:ext cx="1435924" cy="24622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000" b="1" dirty="0">
                <a:latin typeface="맑은 고딕 Semilight"/>
                <a:ea typeface="맑은 고딕 Semilight"/>
                <a:cs typeface="맑은 고딕 Semilight"/>
              </a:rPr>
              <a:t>개발 일정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17059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작품    소개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254DFCD-6BFA-802A-68C5-CE8AE1818DA3}"/>
              </a:ext>
            </a:extLst>
          </p:cNvPr>
          <p:cNvSpPr txBox="1"/>
          <p:nvPr/>
        </p:nvSpPr>
        <p:spPr>
          <a:xfrm>
            <a:off x="2847459" y="2672718"/>
            <a:ext cx="649710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7200" b="1" dirty="0">
                <a:solidFill>
                  <a:schemeClr val="accent1"/>
                </a:solidFill>
              </a:rPr>
              <a:t>HS  Liquor  Store</a:t>
            </a:r>
            <a:endParaRPr lang="ko-KR" altLang="en-US" sz="7200" b="1" dirty="0">
              <a:solidFill>
                <a:schemeClr val="accent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501EAC-39D2-CA09-720C-EDF7F167A7D4}"/>
              </a:ext>
            </a:extLst>
          </p:cNvPr>
          <p:cNvSpPr txBox="1"/>
          <p:nvPr/>
        </p:nvSpPr>
        <p:spPr>
          <a:xfrm>
            <a:off x="1624638" y="4309501"/>
            <a:ext cx="90994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/>
              <a:t>양주의 </a:t>
            </a:r>
            <a:r>
              <a:rPr lang="en-US" altLang="ko-KR" sz="2400" dirty="0"/>
              <a:t>4</a:t>
            </a:r>
            <a:r>
              <a:rPr lang="ko-KR" altLang="en-US" sz="2400" dirty="0"/>
              <a:t>종류</a:t>
            </a:r>
            <a:r>
              <a:rPr lang="en-US" altLang="ko-KR" sz="2400" dirty="0"/>
              <a:t>(</a:t>
            </a:r>
            <a:r>
              <a:rPr lang="ko-KR" altLang="en-US" sz="2400" dirty="0"/>
              <a:t>위스키</a:t>
            </a:r>
            <a:r>
              <a:rPr lang="en-US" altLang="ko-KR" sz="2400" dirty="0"/>
              <a:t>, </a:t>
            </a:r>
            <a:r>
              <a:rPr lang="ko-KR" altLang="en-US" sz="2400" dirty="0"/>
              <a:t>보드카</a:t>
            </a:r>
            <a:r>
              <a:rPr lang="en-US" altLang="ko-KR" sz="2400" dirty="0"/>
              <a:t>, </a:t>
            </a:r>
            <a:r>
              <a:rPr lang="ko-KR" altLang="en-US" sz="2400" dirty="0"/>
              <a:t>브랜디</a:t>
            </a:r>
            <a:r>
              <a:rPr lang="en-US" altLang="ko-KR" sz="2400" dirty="0"/>
              <a:t>, </a:t>
            </a:r>
            <a:r>
              <a:rPr lang="ko-KR" altLang="en-US" sz="2400" dirty="0"/>
              <a:t>럼</a:t>
            </a:r>
            <a:r>
              <a:rPr lang="en-US" altLang="ko-KR" sz="2400" dirty="0"/>
              <a:t>)</a:t>
            </a:r>
            <a:r>
              <a:rPr lang="ko-KR" altLang="en-US" sz="2400" dirty="0"/>
              <a:t>를 판매하는 웹 페이지</a:t>
            </a:r>
            <a:endParaRPr lang="en-US" altLang="ko-KR" sz="2400" dirty="0"/>
          </a:p>
        </p:txBody>
      </p:sp>
      <p:sp>
        <p:nvSpPr>
          <p:cNvPr id="11" name="양쪽 대괄호 10">
            <a:extLst>
              <a:ext uri="{FF2B5EF4-FFF2-40B4-BE49-F238E27FC236}">
                <a16:creationId xmlns:a16="http://schemas.microsoft.com/office/drawing/2014/main" id="{BB84A156-89D3-24C7-611D-EAAE09E85E87}"/>
              </a:ext>
            </a:extLst>
          </p:cNvPr>
          <p:cNvSpPr/>
          <p:nvPr/>
        </p:nvSpPr>
        <p:spPr>
          <a:xfrm>
            <a:off x="1163052" y="2129883"/>
            <a:ext cx="9881937" cy="3077737"/>
          </a:xfrm>
          <a:prstGeom prst="bracketPair">
            <a:avLst>
              <a:gd name="adj" fmla="val 1231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7EB8BEB-80E0-A193-D5A1-B9037BBB0872}"/>
              </a:ext>
            </a:extLst>
          </p:cNvPr>
          <p:cNvSpPr/>
          <p:nvPr/>
        </p:nvSpPr>
        <p:spPr>
          <a:xfrm>
            <a:off x="9555061" y="6202637"/>
            <a:ext cx="2636939" cy="4949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14">
            <a:extLst>
              <a:ext uri="{FF2B5EF4-FFF2-40B4-BE49-F238E27FC236}">
                <a16:creationId xmlns:a16="http://schemas.microsoft.com/office/drawing/2014/main" id="{B7C431D8-1C14-FD12-3A2D-9D0506055716}"/>
              </a:ext>
            </a:extLst>
          </p:cNvPr>
          <p:cNvCxnSpPr>
            <a:cxnSpLocks/>
          </p:cNvCxnSpPr>
          <p:nvPr/>
        </p:nvCxnSpPr>
        <p:spPr>
          <a:xfrm>
            <a:off x="7636000" y="315874"/>
            <a:ext cx="4568378" cy="12917"/>
          </a:xfrm>
          <a:prstGeom prst="line">
            <a:avLst/>
          </a:prstGeom>
          <a:ln w="28575">
            <a:solidFill>
              <a:srgbClr val="024B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타원 15">
            <a:extLst>
              <a:ext uri="{FF2B5EF4-FFF2-40B4-BE49-F238E27FC236}">
                <a16:creationId xmlns:a16="http://schemas.microsoft.com/office/drawing/2014/main" id="{563136EE-E2C7-C09B-A733-D0A872F48732}"/>
              </a:ext>
            </a:extLst>
          </p:cNvPr>
          <p:cNvSpPr/>
          <p:nvPr/>
        </p:nvSpPr>
        <p:spPr>
          <a:xfrm flipH="1">
            <a:off x="7498168" y="250279"/>
            <a:ext cx="137832" cy="131190"/>
          </a:xfrm>
          <a:prstGeom prst="ellipse">
            <a:avLst/>
          </a:prstGeom>
          <a:solidFill>
            <a:schemeClr val="accent2"/>
          </a:solidFill>
          <a:ln w="28575">
            <a:solidFill>
              <a:srgbClr val="024B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rgbClr val="024B80"/>
              </a:solidFill>
              <a:latin typeface="맑은 고딕 Semilight"/>
              <a:ea typeface="맑은 고딕 Semilight"/>
              <a:cs typeface="맑은 고딕 Semiligh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C48E7FF-38FB-B9DA-FC3B-A36385C1FDAE}"/>
              </a:ext>
            </a:extLst>
          </p:cNvPr>
          <p:cNvSpPr txBox="1"/>
          <p:nvPr/>
        </p:nvSpPr>
        <p:spPr>
          <a:xfrm>
            <a:off x="6737074" y="193113"/>
            <a:ext cx="7804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spc="-300" dirty="0">
                <a:solidFill>
                  <a:schemeClr val="accent1"/>
                </a:solidFill>
              </a:rPr>
              <a:t>작품                   설명</a:t>
            </a:r>
          </a:p>
        </p:txBody>
      </p:sp>
    </p:spTree>
    <p:extLst>
      <p:ext uri="{BB962C8B-B14F-4D97-AF65-F5344CB8AC3E}">
        <p14:creationId xmlns:p14="http://schemas.microsoft.com/office/powerpoint/2010/main" val="30317888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675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25448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요구사항    정의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967BAD30-9FBB-F60C-C45E-BD43DE1FF872}"/>
              </a:ext>
            </a:extLst>
          </p:cNvPr>
          <p:cNvSpPr>
            <a:spLocks/>
          </p:cNvSpPr>
          <p:nvPr/>
        </p:nvSpPr>
        <p:spPr>
          <a:xfrm>
            <a:off x="1056909" y="1307920"/>
            <a:ext cx="5040000" cy="2836871"/>
          </a:xfrm>
          <a:prstGeom prst="rect">
            <a:avLst/>
          </a:prstGeom>
          <a:solidFill>
            <a:schemeClr val="accent2"/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2622A98D-EE2C-E33C-7F26-6BAB35BB0896}"/>
              </a:ext>
            </a:extLst>
          </p:cNvPr>
          <p:cNvSpPr>
            <a:spLocks/>
          </p:cNvSpPr>
          <p:nvPr/>
        </p:nvSpPr>
        <p:spPr>
          <a:xfrm>
            <a:off x="6092950" y="1307920"/>
            <a:ext cx="5040000" cy="283686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99240460-DE28-0B18-0AEA-5EE9C09F33BF}"/>
              </a:ext>
            </a:extLst>
          </p:cNvPr>
          <p:cNvSpPr>
            <a:spLocks/>
          </p:cNvSpPr>
          <p:nvPr/>
        </p:nvSpPr>
        <p:spPr>
          <a:xfrm>
            <a:off x="1056910" y="4144795"/>
            <a:ext cx="5040000" cy="1698217"/>
          </a:xfrm>
          <a:prstGeom prst="rect">
            <a:avLst/>
          </a:prstGeom>
          <a:solidFill>
            <a:schemeClr val="accent1"/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229" name="직사각형 228">
            <a:extLst>
              <a:ext uri="{FF2B5EF4-FFF2-40B4-BE49-F238E27FC236}">
                <a16:creationId xmlns:a16="http://schemas.microsoft.com/office/drawing/2014/main" id="{EE76A9AB-43AF-7608-E148-C74A8A5498F1}"/>
              </a:ext>
            </a:extLst>
          </p:cNvPr>
          <p:cNvSpPr>
            <a:spLocks/>
          </p:cNvSpPr>
          <p:nvPr/>
        </p:nvSpPr>
        <p:spPr>
          <a:xfrm>
            <a:off x="6095090" y="4144793"/>
            <a:ext cx="5040000" cy="16982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E9A656FD-999E-0038-08E8-BDA20E801E0D}"/>
              </a:ext>
            </a:extLst>
          </p:cNvPr>
          <p:cNvSpPr txBox="1"/>
          <p:nvPr/>
        </p:nvSpPr>
        <p:spPr>
          <a:xfrm>
            <a:off x="5199290" y="3608809"/>
            <a:ext cx="80021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기능</a:t>
            </a: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D0194574-FB3C-1D70-31D3-415D53E03985}"/>
              </a:ext>
            </a:extLst>
          </p:cNvPr>
          <p:cNvSpPr txBox="1"/>
          <p:nvPr/>
        </p:nvSpPr>
        <p:spPr>
          <a:xfrm>
            <a:off x="1082643" y="1349861"/>
            <a:ext cx="4925389" cy="26374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b="0" i="0" dirty="0">
                <a:solidFill>
                  <a:schemeClr val="bg1"/>
                </a:solidFill>
                <a:effectLst/>
                <a:latin typeface="Söhne"/>
              </a:rPr>
              <a:t>제품 목록</a:t>
            </a:r>
            <a:r>
              <a:rPr lang="en-US" altLang="ko-KR" sz="1600" b="0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ko-KR" altLang="en-US" sz="1600" b="0" i="0" dirty="0">
                <a:solidFill>
                  <a:schemeClr val="bg1"/>
                </a:solidFill>
                <a:effectLst/>
                <a:latin typeface="Söhne"/>
              </a:rPr>
              <a:t>페이지</a:t>
            </a:r>
            <a:endParaRPr lang="en-US" altLang="ko-KR" sz="1600" b="0" i="0" dirty="0">
              <a:solidFill>
                <a:schemeClr val="bg1"/>
              </a:solidFill>
              <a:effectLst/>
              <a:latin typeface="Söhne"/>
            </a:endParaRP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b="0" i="0" dirty="0">
                <a:solidFill>
                  <a:schemeClr val="bg1"/>
                </a:solidFill>
                <a:effectLst/>
                <a:latin typeface="Söhne"/>
              </a:rPr>
              <a:t>장바구니 기능 및 페이지</a:t>
            </a:r>
            <a:endParaRPr lang="en-US" altLang="ko-KR" sz="1600" b="0" i="0" dirty="0">
              <a:solidFill>
                <a:schemeClr val="bg1"/>
              </a:solidFill>
              <a:effectLst/>
              <a:latin typeface="Söhne"/>
            </a:endParaRP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solidFill>
                  <a:schemeClr val="bg1"/>
                </a:solidFill>
                <a:latin typeface="Söhne"/>
              </a:rPr>
              <a:t>마이페이지</a:t>
            </a:r>
            <a:endParaRPr lang="en-US" altLang="ko-KR" sz="1600" dirty="0">
              <a:solidFill>
                <a:schemeClr val="bg1"/>
              </a:solidFill>
              <a:latin typeface="Söhne"/>
            </a:endParaRP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b="0" i="0" dirty="0">
                <a:solidFill>
                  <a:schemeClr val="bg1"/>
                </a:solidFill>
                <a:effectLst/>
                <a:latin typeface="Söhne"/>
              </a:rPr>
              <a:t>로그인 및 회원가입페이지 </a:t>
            </a:r>
            <a:endParaRPr lang="en-US" altLang="ko-KR" sz="1600" dirty="0">
              <a:solidFill>
                <a:schemeClr val="bg1"/>
              </a:solidFill>
              <a:latin typeface="Söhne"/>
            </a:endParaRP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b="0" i="0" dirty="0">
                <a:solidFill>
                  <a:schemeClr val="bg1"/>
                </a:solidFill>
                <a:effectLst/>
                <a:latin typeface="Söhne"/>
              </a:rPr>
              <a:t>아이디 및 비밀번호 찾기</a:t>
            </a:r>
            <a:endParaRPr lang="en-US" altLang="ko-KR" sz="1600" b="0" i="0" dirty="0">
              <a:solidFill>
                <a:schemeClr val="bg1"/>
              </a:solidFill>
              <a:effectLst/>
              <a:latin typeface="Söhne"/>
            </a:endParaRP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solidFill>
                  <a:schemeClr val="bg1"/>
                </a:solidFill>
                <a:latin typeface="Söhne"/>
              </a:rPr>
              <a:t> 사이트 내 주류 관련 이벤트</a:t>
            </a:r>
            <a:r>
              <a:rPr lang="en-US" altLang="ko-KR" sz="1600" dirty="0">
                <a:solidFill>
                  <a:schemeClr val="bg1"/>
                </a:solidFill>
                <a:latin typeface="Söhne"/>
              </a:rPr>
              <a:t>(</a:t>
            </a:r>
            <a:r>
              <a:rPr lang="ko-KR" altLang="en-US" sz="1600" dirty="0">
                <a:solidFill>
                  <a:schemeClr val="bg1"/>
                </a:solidFill>
                <a:latin typeface="Söhne"/>
              </a:rPr>
              <a:t>행사</a:t>
            </a:r>
            <a:r>
              <a:rPr lang="en-US" altLang="ko-KR" sz="1600" dirty="0">
                <a:solidFill>
                  <a:schemeClr val="bg1"/>
                </a:solidFill>
                <a:latin typeface="Söhne"/>
              </a:rPr>
              <a:t>) </a:t>
            </a:r>
            <a:r>
              <a:rPr lang="ko-KR" altLang="en-US" sz="1600" dirty="0">
                <a:solidFill>
                  <a:schemeClr val="bg1"/>
                </a:solidFill>
                <a:latin typeface="Söhne"/>
              </a:rPr>
              <a:t>접수 페이지</a:t>
            </a:r>
            <a:endParaRPr lang="en-US" altLang="ko-KR" sz="1600" dirty="0">
              <a:solidFill>
                <a:schemeClr val="bg1"/>
              </a:solidFill>
              <a:latin typeface="Söhne"/>
            </a:endParaRP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solidFill>
                  <a:schemeClr val="bg1"/>
                </a:solidFill>
                <a:latin typeface="Söhne"/>
              </a:rPr>
              <a:t>상품 가격 </a:t>
            </a:r>
            <a:r>
              <a:rPr lang="ko-KR" altLang="en-US" sz="1600" b="0" i="0" dirty="0">
                <a:solidFill>
                  <a:schemeClr val="bg1"/>
                </a:solidFill>
                <a:effectLst/>
                <a:latin typeface="Söhne"/>
              </a:rPr>
              <a:t>필터링</a:t>
            </a:r>
            <a:r>
              <a:rPr lang="en-US" altLang="ko-KR" sz="1600" b="0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ko-KR" altLang="en-US" sz="1600" b="0" i="0" dirty="0">
                <a:solidFill>
                  <a:schemeClr val="bg1"/>
                </a:solidFill>
                <a:effectLst/>
                <a:latin typeface="Söhne"/>
              </a:rPr>
              <a:t>기능</a:t>
            </a:r>
            <a:endParaRPr lang="en-US" altLang="ko-KR" sz="1600" b="0" i="0" dirty="0">
              <a:solidFill>
                <a:schemeClr val="bg1"/>
              </a:solidFill>
              <a:effectLst/>
              <a:latin typeface="Söhne"/>
            </a:endParaRP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2583BD6D-4004-DE6D-80A0-7806E3DBC9E6}"/>
              </a:ext>
            </a:extLst>
          </p:cNvPr>
          <p:cNvSpPr txBox="1"/>
          <p:nvPr/>
        </p:nvSpPr>
        <p:spPr>
          <a:xfrm>
            <a:off x="1163052" y="4756924"/>
            <a:ext cx="4411933" cy="7907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spc="-150" dirty="0">
                <a:solidFill>
                  <a:schemeClr val="bg1"/>
                </a:solidFill>
                <a:latin typeface="+mn-ea"/>
              </a:rPr>
              <a:t>PC</a:t>
            </a:r>
            <a:r>
              <a:rPr lang="ko-KR" altLang="en-US" sz="1600" spc="-150" dirty="0">
                <a:solidFill>
                  <a:schemeClr val="bg1"/>
                </a:solidFill>
                <a:latin typeface="+mn-ea"/>
              </a:rPr>
              <a:t>와  모바일에  적응적인  레이아웃  적용</a:t>
            </a:r>
            <a:endParaRPr lang="en-US" altLang="ko-KR" sz="1600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spc="-150" dirty="0">
                <a:solidFill>
                  <a:schemeClr val="bg1"/>
                </a:solidFill>
                <a:latin typeface="+mn-ea"/>
              </a:rPr>
              <a:t>VUETIFY</a:t>
            </a:r>
            <a:r>
              <a:rPr lang="ko-KR" altLang="en-US" sz="1600" spc="-150" dirty="0">
                <a:solidFill>
                  <a:schemeClr val="bg1"/>
                </a:solidFill>
                <a:latin typeface="+mn-ea"/>
              </a:rPr>
              <a:t>를</a:t>
            </a:r>
            <a:r>
              <a:rPr lang="en-US" altLang="ko-KR" sz="1600" spc="-150" dirty="0">
                <a:solidFill>
                  <a:schemeClr val="bg1"/>
                </a:solidFill>
                <a:latin typeface="+mn-ea"/>
              </a:rPr>
              <a:t>  </a:t>
            </a:r>
            <a:r>
              <a:rPr lang="ko-KR" altLang="en-US" sz="1600" spc="-150" dirty="0">
                <a:solidFill>
                  <a:schemeClr val="bg1"/>
                </a:solidFill>
                <a:latin typeface="+mn-ea"/>
              </a:rPr>
              <a:t>활용한  동적  레이아웃  적용  </a:t>
            </a:r>
            <a:endParaRPr lang="en-US" altLang="ko-KR" sz="1600" spc="-15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7EB0978-346B-7C02-DE1E-CE92B95BE392}"/>
              </a:ext>
            </a:extLst>
          </p:cNvPr>
          <p:cNvSpPr/>
          <p:nvPr/>
        </p:nvSpPr>
        <p:spPr>
          <a:xfrm>
            <a:off x="9555061" y="6202637"/>
            <a:ext cx="2636939" cy="4949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CD5BAA-1987-93D3-1E96-7B24F1A39841}"/>
              </a:ext>
            </a:extLst>
          </p:cNvPr>
          <p:cNvSpPr txBox="1"/>
          <p:nvPr/>
        </p:nvSpPr>
        <p:spPr>
          <a:xfrm>
            <a:off x="6174378" y="3601757"/>
            <a:ext cx="80021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성능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5D4766-CD88-880D-BC44-A510AE507483}"/>
              </a:ext>
            </a:extLst>
          </p:cNvPr>
          <p:cNvSpPr txBox="1"/>
          <p:nvPr/>
        </p:nvSpPr>
        <p:spPr>
          <a:xfrm>
            <a:off x="4253218" y="4220027"/>
            <a:ext cx="1754814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인터페이스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3D2F4A-A8F6-477D-C9FD-6413EC38307F}"/>
              </a:ext>
            </a:extLst>
          </p:cNvPr>
          <p:cNvSpPr txBox="1"/>
          <p:nvPr/>
        </p:nvSpPr>
        <p:spPr>
          <a:xfrm>
            <a:off x="6174378" y="4206260"/>
            <a:ext cx="1510447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제약사항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5417DDB-833C-27E1-9552-E835C82111ED}"/>
              </a:ext>
            </a:extLst>
          </p:cNvPr>
          <p:cNvSpPr txBox="1"/>
          <p:nvPr/>
        </p:nvSpPr>
        <p:spPr>
          <a:xfrm>
            <a:off x="6190349" y="1357225"/>
            <a:ext cx="4733289" cy="11621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spc="-150" dirty="0">
                <a:solidFill>
                  <a:schemeClr val="bg1"/>
                </a:solidFill>
                <a:latin typeface="Söhne"/>
              </a:rPr>
              <a:t>주류   상품의   실시간   업데이트  </a:t>
            </a:r>
            <a:endParaRPr lang="en-US" altLang="ko-KR" sz="1600" spc="-150" dirty="0">
              <a:solidFill>
                <a:schemeClr val="bg1"/>
              </a:solidFill>
              <a:latin typeface="Söhne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spc="-150" dirty="0">
                <a:solidFill>
                  <a:schemeClr val="bg1"/>
                </a:solidFill>
                <a:latin typeface="Söhne"/>
              </a:rPr>
              <a:t> </a:t>
            </a:r>
            <a:r>
              <a:rPr lang="ko-KR" altLang="en-US" sz="1600" spc="-150" dirty="0" err="1">
                <a:solidFill>
                  <a:schemeClr val="bg1"/>
                </a:solidFill>
                <a:latin typeface="Söhne"/>
              </a:rPr>
              <a:t>캐싱</a:t>
            </a:r>
            <a:r>
              <a:rPr lang="ko-KR" altLang="en-US" sz="1600" spc="-150" dirty="0">
                <a:solidFill>
                  <a:schemeClr val="bg1"/>
                </a:solidFill>
                <a:latin typeface="Söhne"/>
              </a:rPr>
              <a:t>   및   브라우저   최적화</a:t>
            </a:r>
            <a:endParaRPr lang="en-US" altLang="ko-KR" sz="1600" spc="-150" dirty="0">
              <a:solidFill>
                <a:schemeClr val="bg1"/>
              </a:solidFill>
              <a:latin typeface="Söhne"/>
            </a:endParaRPr>
          </a:p>
          <a:p>
            <a:pPr>
              <a:lnSpc>
                <a:spcPct val="150000"/>
              </a:lnSpc>
            </a:pPr>
            <a:endParaRPr lang="en-US" altLang="ko-KR" sz="1600" spc="-15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03024C9-E212-4469-0FB6-78C41F013FE6}"/>
              </a:ext>
            </a:extLst>
          </p:cNvPr>
          <p:cNvSpPr txBox="1"/>
          <p:nvPr/>
        </p:nvSpPr>
        <p:spPr>
          <a:xfrm>
            <a:off x="6174378" y="4759286"/>
            <a:ext cx="4665004" cy="7907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b="0" i="0" dirty="0">
                <a:solidFill>
                  <a:schemeClr val="bg1"/>
                </a:solidFill>
                <a:effectLst/>
                <a:latin typeface="Söhne"/>
              </a:rPr>
              <a:t>개인정보 보호</a:t>
            </a:r>
            <a:r>
              <a:rPr lang="en-US" altLang="ko-KR" sz="1600" b="0" i="0" dirty="0">
                <a:solidFill>
                  <a:schemeClr val="bg1"/>
                </a:solidFill>
                <a:effectLst/>
                <a:latin typeface="Söhne"/>
              </a:rPr>
              <a:t>: </a:t>
            </a:r>
            <a:r>
              <a:rPr lang="ko-KR" altLang="en-US" sz="1600" b="0" i="0" dirty="0">
                <a:solidFill>
                  <a:schemeClr val="bg1"/>
                </a:solidFill>
                <a:effectLst/>
                <a:latin typeface="Söhne"/>
              </a:rPr>
              <a:t>사용자의 개인정보를 안전하게 보호하기 위한 정책 및 기술적인 조치</a:t>
            </a:r>
            <a:r>
              <a:rPr lang="en-US" altLang="ko-KR" sz="1600" b="0" i="0" dirty="0">
                <a:solidFill>
                  <a:schemeClr val="bg1"/>
                </a:solidFill>
                <a:effectLst/>
                <a:latin typeface="Söhne"/>
              </a:rPr>
              <a:t>.</a:t>
            </a:r>
            <a:endParaRPr lang="en-US" altLang="ko-KR" sz="1600" spc="-15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6853AF0-5597-0679-A238-367FBDF4A701}"/>
              </a:ext>
            </a:extLst>
          </p:cNvPr>
          <p:cNvSpPr txBox="1"/>
          <p:nvPr/>
        </p:nvSpPr>
        <p:spPr>
          <a:xfrm>
            <a:off x="9169672" y="366646"/>
            <a:ext cx="1435924" cy="24622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000" b="1" dirty="0">
                <a:solidFill>
                  <a:srgbClr val="0070C0"/>
                </a:solidFill>
                <a:latin typeface="맑은 고딕 Semilight"/>
                <a:ea typeface="맑은 고딕 Semilight"/>
                <a:cs typeface="맑은 고딕 Semilight"/>
              </a:rPr>
              <a:t>요구사항 정의</a:t>
            </a:r>
          </a:p>
        </p:txBody>
      </p:sp>
      <p:sp>
        <p:nvSpPr>
          <p:cNvPr id="14" name="TextBox 17">
            <a:extLst>
              <a:ext uri="{FF2B5EF4-FFF2-40B4-BE49-F238E27FC236}">
                <a16:creationId xmlns:a16="http://schemas.microsoft.com/office/drawing/2014/main" id="{B3FC689C-EB53-D710-C917-6D7519FE41EC}"/>
              </a:ext>
            </a:extLst>
          </p:cNvPr>
          <p:cNvSpPr txBox="1"/>
          <p:nvPr/>
        </p:nvSpPr>
        <p:spPr>
          <a:xfrm>
            <a:off x="7734649" y="365318"/>
            <a:ext cx="1215876" cy="24622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000" b="1" dirty="0">
                <a:latin typeface="맑은 고딕 Semilight"/>
                <a:ea typeface="맑은 고딕 Semilight"/>
                <a:cs typeface="맑은 고딕 Semilight"/>
              </a:rPr>
              <a:t>작품 제목 소개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673E799-D739-4F38-D16E-0FA5F45149AA}"/>
              </a:ext>
            </a:extLst>
          </p:cNvPr>
          <p:cNvSpPr txBox="1"/>
          <p:nvPr/>
        </p:nvSpPr>
        <p:spPr>
          <a:xfrm>
            <a:off x="10622029" y="361131"/>
            <a:ext cx="1435924" cy="24622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000" b="1" dirty="0">
                <a:latin typeface="맑은 고딕 Semilight"/>
                <a:ea typeface="맑은 고딕 Semilight"/>
                <a:cs typeface="맑은 고딕 Semilight"/>
              </a:rPr>
              <a:t>개발 일정</a:t>
            </a:r>
          </a:p>
        </p:txBody>
      </p:sp>
      <p:cxnSp>
        <p:nvCxnSpPr>
          <p:cNvPr id="16" name="직선 연결선 14">
            <a:extLst>
              <a:ext uri="{FF2B5EF4-FFF2-40B4-BE49-F238E27FC236}">
                <a16:creationId xmlns:a16="http://schemas.microsoft.com/office/drawing/2014/main" id="{B2005E2A-CB78-FD0C-468E-48D79C370801}"/>
              </a:ext>
            </a:extLst>
          </p:cNvPr>
          <p:cNvCxnSpPr>
            <a:cxnSpLocks/>
          </p:cNvCxnSpPr>
          <p:nvPr/>
        </p:nvCxnSpPr>
        <p:spPr>
          <a:xfrm>
            <a:off x="7636000" y="315874"/>
            <a:ext cx="4568378" cy="12917"/>
          </a:xfrm>
          <a:prstGeom prst="line">
            <a:avLst/>
          </a:prstGeom>
          <a:ln w="28575">
            <a:solidFill>
              <a:srgbClr val="024B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5">
            <a:extLst>
              <a:ext uri="{FF2B5EF4-FFF2-40B4-BE49-F238E27FC236}">
                <a16:creationId xmlns:a16="http://schemas.microsoft.com/office/drawing/2014/main" id="{BAC61DB9-27DD-38A2-8779-556D58287190}"/>
              </a:ext>
            </a:extLst>
          </p:cNvPr>
          <p:cNvSpPr/>
          <p:nvPr/>
        </p:nvSpPr>
        <p:spPr>
          <a:xfrm flipH="1">
            <a:off x="7498168" y="250279"/>
            <a:ext cx="137832" cy="131190"/>
          </a:xfrm>
          <a:prstGeom prst="ellipse">
            <a:avLst/>
          </a:prstGeom>
          <a:solidFill>
            <a:schemeClr val="accent2"/>
          </a:solidFill>
          <a:ln w="28575">
            <a:solidFill>
              <a:srgbClr val="024B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rgbClr val="024B80"/>
              </a:solidFill>
              <a:latin typeface="맑은 고딕 Semilight"/>
              <a:ea typeface="맑은 고딕 Semilight"/>
              <a:cs typeface="맑은 고딕 Semiligh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48873D2-8D9E-53E5-57B2-A2A5538EF620}"/>
              </a:ext>
            </a:extLst>
          </p:cNvPr>
          <p:cNvSpPr txBox="1"/>
          <p:nvPr/>
        </p:nvSpPr>
        <p:spPr>
          <a:xfrm>
            <a:off x="6737074" y="193113"/>
            <a:ext cx="7804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spc="-300" dirty="0">
                <a:solidFill>
                  <a:schemeClr val="accent1"/>
                </a:solidFill>
              </a:rPr>
              <a:t>작품                   설명</a:t>
            </a:r>
          </a:p>
        </p:txBody>
      </p:sp>
    </p:spTree>
    <p:extLst>
      <p:ext uri="{BB962C8B-B14F-4D97-AF65-F5344CB8AC3E}">
        <p14:creationId xmlns:p14="http://schemas.microsoft.com/office/powerpoint/2010/main" val="18309479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675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19702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spc="-300">
                <a:solidFill>
                  <a:schemeClr val="accent1"/>
                </a:solidFill>
              </a:rPr>
              <a:t>개발    일정</a:t>
            </a:r>
            <a:endParaRPr lang="ko-KR" altLang="en-US" sz="2800" b="1" spc="-3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D60A2222-1861-0C93-F3FF-B480F0A8C532}"/>
              </a:ext>
            </a:extLst>
          </p:cNvPr>
          <p:cNvSpPr/>
          <p:nvPr/>
        </p:nvSpPr>
        <p:spPr>
          <a:xfrm>
            <a:off x="928225" y="2036558"/>
            <a:ext cx="2041451" cy="3152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C86559F-3837-B749-A77F-EE960F0146CE}"/>
              </a:ext>
            </a:extLst>
          </p:cNvPr>
          <p:cNvSpPr/>
          <p:nvPr/>
        </p:nvSpPr>
        <p:spPr>
          <a:xfrm>
            <a:off x="928225" y="2036556"/>
            <a:ext cx="2041451" cy="6042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3C8C25A-844B-8FFA-1272-6223DD0085C9}"/>
              </a:ext>
            </a:extLst>
          </p:cNvPr>
          <p:cNvSpPr/>
          <p:nvPr/>
        </p:nvSpPr>
        <p:spPr>
          <a:xfrm>
            <a:off x="9203900" y="2036558"/>
            <a:ext cx="2041451" cy="31520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AF95BF3-A33E-3ED4-D4B8-1B89DC6B1DC5}"/>
              </a:ext>
            </a:extLst>
          </p:cNvPr>
          <p:cNvSpPr/>
          <p:nvPr/>
        </p:nvSpPr>
        <p:spPr>
          <a:xfrm>
            <a:off x="3686783" y="2036558"/>
            <a:ext cx="2041451" cy="315206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970CC38-9B93-3086-7155-DB6D495644D4}"/>
              </a:ext>
            </a:extLst>
          </p:cNvPr>
          <p:cNvSpPr/>
          <p:nvPr/>
        </p:nvSpPr>
        <p:spPr>
          <a:xfrm>
            <a:off x="6445341" y="2036558"/>
            <a:ext cx="2041451" cy="31520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925BD38-1355-AAE3-2553-362CAFB84745}"/>
              </a:ext>
            </a:extLst>
          </p:cNvPr>
          <p:cNvSpPr txBox="1"/>
          <p:nvPr/>
        </p:nvSpPr>
        <p:spPr>
          <a:xfrm>
            <a:off x="3133303" y="3723758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0F86137-706A-7C35-3E7B-48C64B8441B0}"/>
              </a:ext>
            </a:extLst>
          </p:cNvPr>
          <p:cNvSpPr txBox="1"/>
          <p:nvPr/>
        </p:nvSpPr>
        <p:spPr>
          <a:xfrm>
            <a:off x="5907507" y="3723758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72AFCB4-70C9-58E5-F2A7-831DC41BFDD2}"/>
              </a:ext>
            </a:extLst>
          </p:cNvPr>
          <p:cNvSpPr txBox="1"/>
          <p:nvPr/>
        </p:nvSpPr>
        <p:spPr>
          <a:xfrm>
            <a:off x="8634767" y="3723758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F9B041E-DDEB-6C62-ECA0-3BC0C2E9BA85}"/>
              </a:ext>
            </a:extLst>
          </p:cNvPr>
          <p:cNvSpPr txBox="1"/>
          <p:nvPr/>
        </p:nvSpPr>
        <p:spPr>
          <a:xfrm>
            <a:off x="946649" y="2151529"/>
            <a:ext cx="2023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23.11.15 ~ 23.11.19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71F45B0-605A-3EEB-231C-67A24AD70A01}"/>
              </a:ext>
            </a:extLst>
          </p:cNvPr>
          <p:cNvSpPr/>
          <p:nvPr/>
        </p:nvSpPr>
        <p:spPr>
          <a:xfrm>
            <a:off x="3686782" y="2036556"/>
            <a:ext cx="2041451" cy="6042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E1A3D78-ED92-F94F-B0D0-BC15DEBDC75A}"/>
              </a:ext>
            </a:extLst>
          </p:cNvPr>
          <p:cNvSpPr/>
          <p:nvPr/>
        </p:nvSpPr>
        <p:spPr>
          <a:xfrm>
            <a:off x="6445339" y="2036556"/>
            <a:ext cx="2041451" cy="6042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D681D37-D302-8C28-4973-B7F299E24EAC}"/>
              </a:ext>
            </a:extLst>
          </p:cNvPr>
          <p:cNvSpPr/>
          <p:nvPr/>
        </p:nvSpPr>
        <p:spPr>
          <a:xfrm>
            <a:off x="9203896" y="2036556"/>
            <a:ext cx="2041451" cy="6042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808E0F4-E565-6077-9F23-F0611F9851BF}"/>
              </a:ext>
            </a:extLst>
          </p:cNvPr>
          <p:cNvSpPr/>
          <p:nvPr/>
        </p:nvSpPr>
        <p:spPr>
          <a:xfrm>
            <a:off x="9555061" y="6202637"/>
            <a:ext cx="2636939" cy="4949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D43115F-4C75-3362-CDC7-EBC4F3320BE0}"/>
              </a:ext>
            </a:extLst>
          </p:cNvPr>
          <p:cNvSpPr txBox="1"/>
          <p:nvPr/>
        </p:nvSpPr>
        <p:spPr>
          <a:xfrm>
            <a:off x="3680006" y="2151529"/>
            <a:ext cx="2023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23.11.20 ~ 23.12.03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AA76AFC-829C-DA85-066B-860B9685472C}"/>
              </a:ext>
            </a:extLst>
          </p:cNvPr>
          <p:cNvSpPr txBox="1"/>
          <p:nvPr/>
        </p:nvSpPr>
        <p:spPr>
          <a:xfrm>
            <a:off x="6454551" y="2149149"/>
            <a:ext cx="2023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23.12.04 ~ 23.12.05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192F133-FD2F-DF7F-4503-8B09B85CA265}"/>
              </a:ext>
            </a:extLst>
          </p:cNvPr>
          <p:cNvSpPr txBox="1"/>
          <p:nvPr/>
        </p:nvSpPr>
        <p:spPr>
          <a:xfrm>
            <a:off x="9222322" y="2156182"/>
            <a:ext cx="2023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23.12.05 ~ 23.12.06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5810437-41FC-3057-E3DA-1A17AC0F388D}"/>
              </a:ext>
            </a:extLst>
          </p:cNvPr>
          <p:cNvSpPr txBox="1"/>
          <p:nvPr/>
        </p:nvSpPr>
        <p:spPr>
          <a:xfrm>
            <a:off x="3702426" y="3605124"/>
            <a:ext cx="20006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작품 구현 및</a:t>
            </a:r>
            <a:endParaRPr lang="en-US" altLang="ko-KR" sz="1600" dirty="0"/>
          </a:p>
          <a:p>
            <a:pPr algn="ctr"/>
            <a:r>
              <a:rPr lang="ko-KR" altLang="en-US" sz="1600" dirty="0"/>
              <a:t>오류 수정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D3B6BBA-3563-02BC-04E4-819F88F968BB}"/>
              </a:ext>
            </a:extLst>
          </p:cNvPr>
          <p:cNvSpPr txBox="1"/>
          <p:nvPr/>
        </p:nvSpPr>
        <p:spPr>
          <a:xfrm>
            <a:off x="6486185" y="3605123"/>
            <a:ext cx="20006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최종 결과 보고서 </a:t>
            </a:r>
            <a:endParaRPr lang="en-US" altLang="ko-KR" sz="1600" dirty="0"/>
          </a:p>
          <a:p>
            <a:pPr algn="ctr"/>
            <a:r>
              <a:rPr lang="ko-KR" altLang="en-US" sz="1600" dirty="0"/>
              <a:t>작성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DF21026-1732-0462-40DD-3E34F9158AD2}"/>
              </a:ext>
            </a:extLst>
          </p:cNvPr>
          <p:cNvSpPr txBox="1"/>
          <p:nvPr/>
        </p:nvSpPr>
        <p:spPr>
          <a:xfrm>
            <a:off x="9233531" y="3605122"/>
            <a:ext cx="20006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최종 검토 및 제출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0AA19DC-7FF9-35EA-895E-2DD215A7FAB6}"/>
              </a:ext>
            </a:extLst>
          </p:cNvPr>
          <p:cNvSpPr txBox="1"/>
          <p:nvPr/>
        </p:nvSpPr>
        <p:spPr>
          <a:xfrm>
            <a:off x="946649" y="3281956"/>
            <a:ext cx="200060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600" dirty="0"/>
              <a:t>유사 웹 페이지 벤치마킹</a:t>
            </a:r>
            <a:endParaRPr lang="en-US" altLang="ko-KR" sz="1600" dirty="0"/>
          </a:p>
          <a:p>
            <a:pPr marL="342900" indent="-342900">
              <a:buAutoNum type="arabicPeriod"/>
            </a:pPr>
            <a:endParaRPr lang="en-US" altLang="ko-KR" sz="1600" dirty="0"/>
          </a:p>
          <a:p>
            <a:pPr marL="342900" indent="-342900">
              <a:buAutoNum type="arabicPeriod"/>
            </a:pPr>
            <a:r>
              <a:rPr lang="ko-KR" altLang="en-US" sz="1600" dirty="0"/>
              <a:t>서버 로직 및 </a:t>
            </a:r>
            <a:endParaRPr lang="en-US" altLang="ko-KR" sz="1600" dirty="0"/>
          </a:p>
          <a:p>
            <a:r>
              <a:rPr lang="en-US" altLang="ko-KR" sz="1600" dirty="0"/>
              <a:t>   </a:t>
            </a:r>
            <a:r>
              <a:rPr lang="ko-KR" altLang="en-US" sz="1600" dirty="0"/>
              <a:t>데이터베이스 설계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E471016-F034-7EAC-B677-9534D952D6C6}"/>
              </a:ext>
            </a:extLst>
          </p:cNvPr>
          <p:cNvSpPr txBox="1"/>
          <p:nvPr/>
        </p:nvSpPr>
        <p:spPr>
          <a:xfrm>
            <a:off x="9169672" y="366646"/>
            <a:ext cx="1435924" cy="24622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000" b="1" dirty="0">
                <a:latin typeface="맑은 고딕 Semilight"/>
                <a:ea typeface="맑은 고딕 Semilight"/>
                <a:cs typeface="맑은 고딕 Semilight"/>
              </a:rPr>
              <a:t>요구사항 정의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AD59F9F-D378-3815-31FE-18865329BC4B}"/>
              </a:ext>
            </a:extLst>
          </p:cNvPr>
          <p:cNvSpPr txBox="1"/>
          <p:nvPr/>
        </p:nvSpPr>
        <p:spPr>
          <a:xfrm>
            <a:off x="7734649" y="365318"/>
            <a:ext cx="1215876" cy="24622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000" b="1" dirty="0">
                <a:latin typeface="맑은 고딕 Semilight"/>
                <a:ea typeface="맑은 고딕 Semilight"/>
                <a:cs typeface="맑은 고딕 Semilight"/>
              </a:rPr>
              <a:t>작품 제목 소개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87DD781-58F8-0970-BEF2-678AC481BB5C}"/>
              </a:ext>
            </a:extLst>
          </p:cNvPr>
          <p:cNvSpPr txBox="1"/>
          <p:nvPr/>
        </p:nvSpPr>
        <p:spPr>
          <a:xfrm>
            <a:off x="10622029" y="361131"/>
            <a:ext cx="1435924" cy="24622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000" b="1" dirty="0">
                <a:solidFill>
                  <a:srgbClr val="0070C0"/>
                </a:solidFill>
                <a:latin typeface="맑은 고딕 Semilight"/>
                <a:ea typeface="맑은 고딕 Semilight"/>
                <a:cs typeface="맑은 고딕 Semilight"/>
              </a:rPr>
              <a:t>개발 일정</a:t>
            </a:r>
          </a:p>
        </p:txBody>
      </p:sp>
      <p:cxnSp>
        <p:nvCxnSpPr>
          <p:cNvPr id="21" name="직선 연결선 14">
            <a:extLst>
              <a:ext uri="{FF2B5EF4-FFF2-40B4-BE49-F238E27FC236}">
                <a16:creationId xmlns:a16="http://schemas.microsoft.com/office/drawing/2014/main" id="{7FFA027E-AC4B-0747-B10E-28BED0051234}"/>
              </a:ext>
            </a:extLst>
          </p:cNvPr>
          <p:cNvCxnSpPr>
            <a:cxnSpLocks/>
          </p:cNvCxnSpPr>
          <p:nvPr/>
        </p:nvCxnSpPr>
        <p:spPr>
          <a:xfrm>
            <a:off x="7636000" y="315874"/>
            <a:ext cx="4568378" cy="12917"/>
          </a:xfrm>
          <a:prstGeom prst="line">
            <a:avLst/>
          </a:prstGeom>
          <a:ln w="28575">
            <a:solidFill>
              <a:srgbClr val="024B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타원 15">
            <a:extLst>
              <a:ext uri="{FF2B5EF4-FFF2-40B4-BE49-F238E27FC236}">
                <a16:creationId xmlns:a16="http://schemas.microsoft.com/office/drawing/2014/main" id="{9956A223-84B2-9C06-07E6-69CF04EE030E}"/>
              </a:ext>
            </a:extLst>
          </p:cNvPr>
          <p:cNvSpPr/>
          <p:nvPr/>
        </p:nvSpPr>
        <p:spPr>
          <a:xfrm flipH="1">
            <a:off x="7498168" y="250279"/>
            <a:ext cx="137832" cy="131190"/>
          </a:xfrm>
          <a:prstGeom prst="ellipse">
            <a:avLst/>
          </a:prstGeom>
          <a:solidFill>
            <a:schemeClr val="accent2"/>
          </a:solidFill>
          <a:ln w="28575">
            <a:solidFill>
              <a:srgbClr val="024B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rgbClr val="024B80"/>
              </a:solidFill>
              <a:latin typeface="맑은 고딕 Semilight"/>
              <a:ea typeface="맑은 고딕 Semilight"/>
              <a:cs typeface="맑은 고딕 Semilight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0B7950F-5B4D-F3CD-27F6-E390164C3C37}"/>
              </a:ext>
            </a:extLst>
          </p:cNvPr>
          <p:cNvSpPr txBox="1"/>
          <p:nvPr/>
        </p:nvSpPr>
        <p:spPr>
          <a:xfrm>
            <a:off x="6737074" y="193113"/>
            <a:ext cx="7804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spc="-300" dirty="0">
                <a:solidFill>
                  <a:schemeClr val="accent1"/>
                </a:solidFill>
              </a:rPr>
              <a:t>작품                   설명</a:t>
            </a:r>
          </a:p>
        </p:txBody>
      </p:sp>
    </p:spTree>
    <p:extLst>
      <p:ext uri="{BB962C8B-B14F-4D97-AF65-F5344CB8AC3E}">
        <p14:creationId xmlns:p14="http://schemas.microsoft.com/office/powerpoint/2010/main" val="38033791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ADC16E78-8819-8219-C770-75C3BD1E4D45}"/>
              </a:ext>
            </a:extLst>
          </p:cNvPr>
          <p:cNvGrpSpPr/>
          <p:nvPr/>
        </p:nvGrpSpPr>
        <p:grpSpPr>
          <a:xfrm>
            <a:off x="6817895" y="872277"/>
            <a:ext cx="5374105" cy="4483771"/>
            <a:chOff x="6817895" y="310803"/>
            <a:chExt cx="5374105" cy="448377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E4D379F-0D7A-E10A-C2FD-B3F877B38412}"/>
                </a:ext>
              </a:extLst>
            </p:cNvPr>
            <p:cNvSpPr txBox="1"/>
            <p:nvPr/>
          </p:nvSpPr>
          <p:spPr>
            <a:xfrm>
              <a:off x="6817895" y="310803"/>
              <a:ext cx="1782860" cy="3154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9900" b="1" dirty="0">
                  <a:solidFill>
                    <a:schemeClr val="bg1"/>
                  </a:solidFill>
                  <a:latin typeface="+mj-ea"/>
                  <a:ea typeface="+mj-ea"/>
                </a:rPr>
                <a:t>2</a:t>
              </a:r>
              <a:endParaRPr lang="ko-KR" altLang="en-US" sz="199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73F2969-8E1F-0403-B6B6-037C4B0D5DB2}"/>
                </a:ext>
              </a:extLst>
            </p:cNvPr>
            <p:cNvSpPr txBox="1"/>
            <p:nvPr/>
          </p:nvSpPr>
          <p:spPr>
            <a:xfrm>
              <a:off x="6817895" y="3350782"/>
              <a:ext cx="289694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800" b="1" spc="-300" dirty="0">
                  <a:solidFill>
                    <a:schemeClr val="bg1"/>
                  </a:solidFill>
                  <a:latin typeface="+mn-ea"/>
                </a:rPr>
                <a:t>개발   환경</a:t>
              </a: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F9894119-F233-DC33-68F5-7374CF0E569E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545921"/>
              <a:ext cx="5374105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1021128-BA25-D6FF-656C-87D086ADE451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794574"/>
              <a:ext cx="5374105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id="{DC214C95-0FB6-5568-7F35-76DBF5FE37B9}"/>
              </a:ext>
            </a:extLst>
          </p:cNvPr>
          <p:cNvSpPr/>
          <p:nvPr/>
        </p:nvSpPr>
        <p:spPr>
          <a:xfrm>
            <a:off x="9555061" y="6363059"/>
            <a:ext cx="2636939" cy="49494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41649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타원 8">
            <a:extLst>
              <a:ext uri="{FF2B5EF4-FFF2-40B4-BE49-F238E27FC236}">
                <a16:creationId xmlns:a16="http://schemas.microsoft.com/office/drawing/2014/main" id="{F8E857DD-B7DA-4C94-4B41-487CC595ADF3}"/>
              </a:ext>
            </a:extLst>
          </p:cNvPr>
          <p:cNvSpPr/>
          <p:nvPr/>
        </p:nvSpPr>
        <p:spPr>
          <a:xfrm>
            <a:off x="4756485" y="2081462"/>
            <a:ext cx="2695073" cy="2695073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76200" dist="12700" dir="2700000" algn="tl" rotWithShape="0">
              <a:schemeClr val="bg1">
                <a:lumMod val="85000"/>
                <a:alpha val="6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FB81F6-76A1-1777-8953-CB7B9A32A7A3}"/>
              </a:ext>
            </a:extLst>
          </p:cNvPr>
          <p:cNvSpPr txBox="1"/>
          <p:nvPr/>
        </p:nvSpPr>
        <p:spPr>
          <a:xfrm flipH="1">
            <a:off x="723431" y="500890"/>
            <a:ext cx="21958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>
                    <a:lumMod val="50000"/>
                  </a:schemeClr>
                </a:solidFill>
                <a:latin typeface="+mj-ea"/>
                <a:ea typeface="+mj-ea"/>
              </a:rPr>
              <a:t>시스템  구성도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83DC3D5-AD91-D8AB-C428-25FDAE44CB12}"/>
              </a:ext>
            </a:extLst>
          </p:cNvPr>
          <p:cNvSpPr txBox="1"/>
          <p:nvPr/>
        </p:nvSpPr>
        <p:spPr>
          <a:xfrm>
            <a:off x="5330801" y="3173125"/>
            <a:ext cx="15857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accent1">
                    <a:lumMod val="50000"/>
                  </a:schemeClr>
                </a:solidFill>
              </a:rPr>
              <a:t>WEB</a:t>
            </a:r>
            <a:endParaRPr lang="ko-KR" altLang="en-US" sz="32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66C76B5-F355-FBAC-0F68-316404C483FF}"/>
              </a:ext>
            </a:extLst>
          </p:cNvPr>
          <p:cNvSpPr/>
          <p:nvPr/>
        </p:nvSpPr>
        <p:spPr>
          <a:xfrm>
            <a:off x="9555061" y="6363059"/>
            <a:ext cx="2636939" cy="494941"/>
          </a:xfrm>
          <a:prstGeom prst="rect">
            <a:avLst/>
          </a:prstGeom>
          <a:solidFill>
            <a:srgbClr val="C7E0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A79896-7770-A95B-88F7-9E4DAC9AA18C}"/>
              </a:ext>
            </a:extLst>
          </p:cNvPr>
          <p:cNvSpPr txBox="1"/>
          <p:nvPr/>
        </p:nvSpPr>
        <p:spPr>
          <a:xfrm>
            <a:off x="144378" y="272716"/>
            <a:ext cx="675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2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17ED02-6018-5FD7-386D-D40192A5227A}"/>
              </a:ext>
            </a:extLst>
          </p:cNvPr>
          <p:cNvSpPr txBox="1"/>
          <p:nvPr/>
        </p:nvSpPr>
        <p:spPr>
          <a:xfrm>
            <a:off x="2364562" y="1225948"/>
            <a:ext cx="2695073" cy="76944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/>
              <a:t>Legacy Server</a:t>
            </a:r>
          </a:p>
          <a:p>
            <a:pPr algn="ctr"/>
            <a:r>
              <a:rPr lang="en-US" altLang="ko-KR" sz="2000" dirty="0"/>
              <a:t>Naver shopping API</a:t>
            </a:r>
            <a:endParaRPr lang="ko-KR" altLang="en-US" sz="2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E9C678E-36D2-ADF5-D3CE-495605644C5C}"/>
              </a:ext>
            </a:extLst>
          </p:cNvPr>
          <p:cNvSpPr txBox="1"/>
          <p:nvPr/>
        </p:nvSpPr>
        <p:spPr>
          <a:xfrm>
            <a:off x="8189998" y="1225947"/>
            <a:ext cx="1273729" cy="76944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/>
              <a:t>Server</a:t>
            </a:r>
          </a:p>
          <a:p>
            <a:pPr algn="ctr"/>
            <a:r>
              <a:rPr lang="en-US" altLang="ko-KR" sz="2000" dirty="0"/>
              <a:t>Node.js</a:t>
            </a:r>
            <a:endParaRPr lang="ko-KR" altLang="en-US" sz="20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9872B2C-1993-077B-D482-68D6DDEF9B5C}"/>
              </a:ext>
            </a:extLst>
          </p:cNvPr>
          <p:cNvSpPr txBox="1"/>
          <p:nvPr/>
        </p:nvSpPr>
        <p:spPr>
          <a:xfrm>
            <a:off x="7912215" y="4714697"/>
            <a:ext cx="1416340" cy="76944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/>
              <a:t>Database</a:t>
            </a:r>
          </a:p>
          <a:p>
            <a:pPr algn="ctr"/>
            <a:r>
              <a:rPr lang="en-US" altLang="ko-KR" sz="2000" dirty="0"/>
              <a:t>MongoDB</a:t>
            </a:r>
            <a:endParaRPr lang="ko-KR" altLang="en-US" sz="20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5F038AE-04CE-18EF-464B-E7BA27DE2BCA}"/>
              </a:ext>
            </a:extLst>
          </p:cNvPr>
          <p:cNvSpPr txBox="1"/>
          <p:nvPr/>
        </p:nvSpPr>
        <p:spPr>
          <a:xfrm>
            <a:off x="2611704" y="4359701"/>
            <a:ext cx="1701565" cy="107721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/>
              <a:t>Client</a:t>
            </a:r>
          </a:p>
          <a:p>
            <a:pPr algn="ctr"/>
            <a:r>
              <a:rPr lang="en-US" altLang="ko-KR" sz="2000" dirty="0"/>
              <a:t>Browser/PC</a:t>
            </a:r>
          </a:p>
          <a:p>
            <a:pPr algn="ctr"/>
            <a:r>
              <a:rPr lang="en-US" altLang="ko-KR" sz="2000" dirty="0" err="1"/>
              <a:t>Moblie</a:t>
            </a:r>
            <a:endParaRPr lang="ko-KR" altLang="en-US" sz="2000" dirty="0"/>
          </a:p>
        </p:txBody>
      </p: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469DFE91-86A6-2E6D-FA17-CD94E16EE7CA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6200000" flipV="1">
            <a:off x="4191256" y="1516233"/>
            <a:ext cx="480757" cy="1439070"/>
          </a:xfrm>
          <a:prstGeom prst="bentConnector3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E856BA74-8873-0928-78B7-894B72D998C3}"/>
              </a:ext>
            </a:extLst>
          </p:cNvPr>
          <p:cNvCxnSpPr>
            <a:stCxn id="9" idx="6"/>
            <a:endCxn id="14" idx="2"/>
          </p:cNvCxnSpPr>
          <p:nvPr/>
        </p:nvCxnSpPr>
        <p:spPr>
          <a:xfrm flipV="1">
            <a:off x="7451558" y="1995388"/>
            <a:ext cx="1375305" cy="1433611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D6BB8948-EEC7-C248-B3EF-7CE7D3C8634B}"/>
              </a:ext>
            </a:extLst>
          </p:cNvPr>
          <p:cNvCxnSpPr>
            <a:cxnSpLocks/>
            <a:stCxn id="9" idx="3"/>
            <a:endCxn id="16" idx="3"/>
          </p:cNvCxnSpPr>
          <p:nvPr/>
        </p:nvCxnSpPr>
        <p:spPr>
          <a:xfrm rot="5400000">
            <a:off x="4473990" y="4221130"/>
            <a:ext cx="516459" cy="837900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227C6A25-6404-DC42-89A7-19BE7ABBF846}"/>
              </a:ext>
            </a:extLst>
          </p:cNvPr>
          <p:cNvCxnSpPr>
            <a:stCxn id="9" idx="5"/>
            <a:endCxn id="15" idx="1"/>
          </p:cNvCxnSpPr>
          <p:nvPr/>
        </p:nvCxnSpPr>
        <p:spPr>
          <a:xfrm rot="16200000" flipH="1">
            <a:off x="7125761" y="4312963"/>
            <a:ext cx="717567" cy="855341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1FCD5CA-BD7E-61A5-8A18-46D64DE361A6}"/>
              </a:ext>
            </a:extLst>
          </p:cNvPr>
          <p:cNvSpPr txBox="1"/>
          <p:nvPr/>
        </p:nvSpPr>
        <p:spPr>
          <a:xfrm>
            <a:off x="9071349" y="395198"/>
            <a:ext cx="1435924" cy="24622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000" b="1" dirty="0">
                <a:solidFill>
                  <a:srgbClr val="0070C0"/>
                </a:solidFill>
                <a:latin typeface="맑은 고딕 Semilight"/>
                <a:ea typeface="맑은 고딕 Semilight"/>
                <a:cs typeface="맑은 고딕 Semilight"/>
              </a:rPr>
              <a:t>시스템 구성도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EE9B88-4307-DEC3-7F60-E6087EF6DF6B}"/>
              </a:ext>
            </a:extLst>
          </p:cNvPr>
          <p:cNvSpPr txBox="1"/>
          <p:nvPr/>
        </p:nvSpPr>
        <p:spPr>
          <a:xfrm>
            <a:off x="10523706" y="389683"/>
            <a:ext cx="1435924" cy="24622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000" b="1" dirty="0">
                <a:latin typeface="맑은 고딕 Semilight"/>
                <a:ea typeface="맑은 고딕 Semilight"/>
                <a:cs typeface="맑은 고딕 Semilight"/>
              </a:rPr>
              <a:t>알고리즘</a:t>
            </a:r>
          </a:p>
        </p:txBody>
      </p:sp>
      <p:cxnSp>
        <p:nvCxnSpPr>
          <p:cNvPr id="8" name="직선 연결선 14">
            <a:extLst>
              <a:ext uri="{FF2B5EF4-FFF2-40B4-BE49-F238E27FC236}">
                <a16:creationId xmlns:a16="http://schemas.microsoft.com/office/drawing/2014/main" id="{72372C87-3B2C-4035-67C7-4FB8C088B6C3}"/>
              </a:ext>
            </a:extLst>
          </p:cNvPr>
          <p:cNvCxnSpPr>
            <a:cxnSpLocks/>
          </p:cNvCxnSpPr>
          <p:nvPr/>
        </p:nvCxnSpPr>
        <p:spPr>
          <a:xfrm>
            <a:off x="8826863" y="328791"/>
            <a:ext cx="3377515" cy="0"/>
          </a:xfrm>
          <a:prstGeom prst="line">
            <a:avLst/>
          </a:prstGeom>
          <a:ln w="28575">
            <a:solidFill>
              <a:srgbClr val="024B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타원 15">
            <a:extLst>
              <a:ext uri="{FF2B5EF4-FFF2-40B4-BE49-F238E27FC236}">
                <a16:creationId xmlns:a16="http://schemas.microsoft.com/office/drawing/2014/main" id="{18494DF6-B4A5-694E-010E-95E123B13269}"/>
              </a:ext>
            </a:extLst>
          </p:cNvPr>
          <p:cNvSpPr/>
          <p:nvPr/>
        </p:nvSpPr>
        <p:spPr>
          <a:xfrm flipH="1">
            <a:off x="8678039" y="260111"/>
            <a:ext cx="137832" cy="131190"/>
          </a:xfrm>
          <a:prstGeom prst="ellipse">
            <a:avLst/>
          </a:prstGeom>
          <a:solidFill>
            <a:schemeClr val="accent2"/>
          </a:solidFill>
          <a:ln w="28575">
            <a:solidFill>
              <a:srgbClr val="024B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rgbClr val="024B80"/>
              </a:solidFill>
              <a:latin typeface="맑은 고딕 Semilight"/>
              <a:ea typeface="맑은 고딕 Semilight"/>
              <a:cs typeface="맑은 고딕 Semiligh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C89368-ECC3-22E8-B5C6-FA46EA5C1753}"/>
              </a:ext>
            </a:extLst>
          </p:cNvPr>
          <p:cNvSpPr txBox="1"/>
          <p:nvPr/>
        </p:nvSpPr>
        <p:spPr>
          <a:xfrm>
            <a:off x="7916945" y="193113"/>
            <a:ext cx="7804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spc="-300" dirty="0">
                <a:solidFill>
                  <a:schemeClr val="accent1"/>
                </a:solidFill>
              </a:rPr>
              <a:t>개발                   환경</a:t>
            </a:r>
          </a:p>
        </p:txBody>
      </p:sp>
    </p:spTree>
    <p:extLst>
      <p:ext uri="{BB962C8B-B14F-4D97-AF65-F5344CB8AC3E}">
        <p14:creationId xmlns:p14="http://schemas.microsoft.com/office/powerpoint/2010/main" val="3969706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675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2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1" y="272716"/>
            <a:ext cx="33007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</a:rPr>
              <a:t>Liquor  Store    </a:t>
            </a:r>
            <a:r>
              <a:rPr lang="ko-KR" altLang="en-US" sz="2800" b="1" spc="-300" dirty="0">
                <a:solidFill>
                  <a:schemeClr val="accent1"/>
                </a:solidFill>
              </a:rPr>
              <a:t>알고리즘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F5AB0397-A6F0-E548-64F3-53164B4E1533}"/>
              </a:ext>
            </a:extLst>
          </p:cNvPr>
          <p:cNvSpPr/>
          <p:nvPr/>
        </p:nvSpPr>
        <p:spPr>
          <a:xfrm>
            <a:off x="9555061" y="6202637"/>
            <a:ext cx="2636939" cy="4949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3D91E6E1-CCC2-836F-6DB9-80D190A1D8DA}"/>
              </a:ext>
            </a:extLst>
          </p:cNvPr>
          <p:cNvSpPr/>
          <p:nvPr/>
        </p:nvSpPr>
        <p:spPr>
          <a:xfrm>
            <a:off x="5864663" y="2222047"/>
            <a:ext cx="1774465" cy="693199"/>
          </a:xfrm>
          <a:prstGeom prst="roundRect">
            <a:avLst>
              <a:gd name="adj" fmla="val 26927"/>
            </a:avLst>
          </a:prstGeom>
          <a:solidFill>
            <a:srgbClr val="718EA0"/>
          </a:solidFill>
          <a:ln>
            <a:noFill/>
          </a:ln>
          <a:effectLst>
            <a:outerShdw blurRad="76200" dist="12700" dir="2700000" algn="tl" rotWithShape="0">
              <a:schemeClr val="bg1">
                <a:lumMod val="85000"/>
                <a:alpha val="6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Main page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D5CE9FE6-A2AF-B999-FEED-FB93CFA0DBC1}"/>
              </a:ext>
            </a:extLst>
          </p:cNvPr>
          <p:cNvSpPr/>
          <p:nvPr/>
        </p:nvSpPr>
        <p:spPr>
          <a:xfrm>
            <a:off x="8417635" y="1145745"/>
            <a:ext cx="1445083" cy="546142"/>
          </a:xfrm>
          <a:prstGeom prst="roundRect">
            <a:avLst>
              <a:gd name="adj" fmla="val 26927"/>
            </a:avLst>
          </a:prstGeom>
          <a:solidFill>
            <a:srgbClr val="C7E0EB"/>
          </a:solidFill>
          <a:ln>
            <a:noFill/>
          </a:ln>
          <a:effectLst>
            <a:outerShdw blurRad="76200" dist="12700" dir="2700000" algn="tl" rotWithShape="0">
              <a:schemeClr val="bg1">
                <a:lumMod val="85000"/>
                <a:alpha val="6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회원가입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48183AD-70CF-3D0C-DFFF-574DB0918F19}"/>
              </a:ext>
            </a:extLst>
          </p:cNvPr>
          <p:cNvSpPr/>
          <p:nvPr/>
        </p:nvSpPr>
        <p:spPr>
          <a:xfrm>
            <a:off x="6029355" y="1155577"/>
            <a:ext cx="1445083" cy="546142"/>
          </a:xfrm>
          <a:prstGeom prst="roundRect">
            <a:avLst>
              <a:gd name="adj" fmla="val 26927"/>
            </a:avLst>
          </a:prstGeom>
          <a:solidFill>
            <a:srgbClr val="C7E0EB"/>
          </a:solidFill>
          <a:ln>
            <a:noFill/>
          </a:ln>
          <a:effectLst>
            <a:outerShdw blurRad="76200" dist="12700" dir="2700000" algn="tl" rotWithShape="0">
              <a:schemeClr val="bg1">
                <a:lumMod val="85000"/>
                <a:alpha val="6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로그인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F92E801-F48C-1AFF-D22F-6E01D6CF32AA}"/>
              </a:ext>
            </a:extLst>
          </p:cNvPr>
          <p:cNvSpPr/>
          <p:nvPr/>
        </p:nvSpPr>
        <p:spPr>
          <a:xfrm>
            <a:off x="8417635" y="1970446"/>
            <a:ext cx="1445083" cy="546142"/>
          </a:xfrm>
          <a:prstGeom prst="roundRect">
            <a:avLst>
              <a:gd name="adj" fmla="val 26927"/>
            </a:avLst>
          </a:prstGeom>
          <a:solidFill>
            <a:srgbClr val="C7E0EB"/>
          </a:solidFill>
          <a:ln>
            <a:noFill/>
          </a:ln>
          <a:effectLst>
            <a:outerShdw blurRad="76200" dist="12700" dir="2700000" algn="tl" rotWithShape="0">
              <a:schemeClr val="bg1">
                <a:lumMod val="85000"/>
                <a:alpha val="6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Id/pw</a:t>
            </a:r>
            <a:r>
              <a:rPr lang="ko-KR" altLang="en-US" sz="1600" dirty="0">
                <a:solidFill>
                  <a:schemeClr val="tx1"/>
                </a:solidFill>
              </a:rPr>
              <a:t> 찾기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BC36172D-8A6E-E64D-7C0B-2D70E794BA82}"/>
              </a:ext>
            </a:extLst>
          </p:cNvPr>
          <p:cNvSpPr/>
          <p:nvPr/>
        </p:nvSpPr>
        <p:spPr>
          <a:xfrm>
            <a:off x="3997080" y="3909345"/>
            <a:ext cx="1445083" cy="546142"/>
          </a:xfrm>
          <a:prstGeom prst="roundRect">
            <a:avLst>
              <a:gd name="adj" fmla="val 26927"/>
            </a:avLst>
          </a:prstGeom>
          <a:solidFill>
            <a:srgbClr val="C7E0EB"/>
          </a:solidFill>
          <a:ln>
            <a:noFill/>
          </a:ln>
          <a:effectLst>
            <a:outerShdw blurRad="76200" dist="12700" dir="2700000" algn="tl" rotWithShape="0">
              <a:schemeClr val="bg1">
                <a:lumMod val="85000"/>
                <a:alpha val="6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위스키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구매페이지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98629B82-0503-2B70-E95A-E0B679B979E4}"/>
              </a:ext>
            </a:extLst>
          </p:cNvPr>
          <p:cNvSpPr/>
          <p:nvPr/>
        </p:nvSpPr>
        <p:spPr>
          <a:xfrm>
            <a:off x="5721275" y="3909345"/>
            <a:ext cx="1445083" cy="546142"/>
          </a:xfrm>
          <a:prstGeom prst="roundRect">
            <a:avLst>
              <a:gd name="adj" fmla="val 26927"/>
            </a:avLst>
          </a:prstGeom>
          <a:solidFill>
            <a:srgbClr val="C7E0EB"/>
          </a:solidFill>
          <a:ln>
            <a:noFill/>
          </a:ln>
          <a:effectLst>
            <a:outerShdw blurRad="76200" dist="12700" dir="2700000" algn="tl" rotWithShape="0">
              <a:schemeClr val="bg1">
                <a:lumMod val="85000"/>
                <a:alpha val="6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보드카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구매페이지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1ECBE745-F8E5-7334-A98B-46B6818B1455}"/>
              </a:ext>
            </a:extLst>
          </p:cNvPr>
          <p:cNvSpPr/>
          <p:nvPr/>
        </p:nvSpPr>
        <p:spPr>
          <a:xfrm>
            <a:off x="7978620" y="3909345"/>
            <a:ext cx="1445083" cy="546142"/>
          </a:xfrm>
          <a:prstGeom prst="roundRect">
            <a:avLst>
              <a:gd name="adj" fmla="val 26927"/>
            </a:avLst>
          </a:prstGeom>
          <a:solidFill>
            <a:srgbClr val="C7E0EB"/>
          </a:solidFill>
          <a:ln>
            <a:noFill/>
          </a:ln>
          <a:effectLst>
            <a:outerShdw blurRad="76200" dist="12700" dir="2700000" algn="tl" rotWithShape="0">
              <a:schemeClr val="bg1">
                <a:lumMod val="85000"/>
                <a:alpha val="6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브랜디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구매페이지</a:t>
            </a: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36221FDA-001A-8023-0F50-A46C27B14005}"/>
              </a:ext>
            </a:extLst>
          </p:cNvPr>
          <p:cNvSpPr/>
          <p:nvPr/>
        </p:nvSpPr>
        <p:spPr>
          <a:xfrm>
            <a:off x="10044179" y="3909345"/>
            <a:ext cx="1445083" cy="546142"/>
          </a:xfrm>
          <a:prstGeom prst="roundRect">
            <a:avLst>
              <a:gd name="adj" fmla="val 26927"/>
            </a:avLst>
          </a:prstGeom>
          <a:solidFill>
            <a:srgbClr val="C7E0EB"/>
          </a:solidFill>
          <a:ln>
            <a:noFill/>
          </a:ln>
          <a:effectLst>
            <a:outerShdw blurRad="76200" dist="12700" dir="2700000" algn="tl" rotWithShape="0">
              <a:schemeClr val="bg1">
                <a:lumMod val="85000"/>
                <a:alpha val="6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럼 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구매페이지</a:t>
            </a: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ACDE9993-5AF1-0494-5410-A50F5FF65AE1}"/>
              </a:ext>
            </a:extLst>
          </p:cNvPr>
          <p:cNvSpPr/>
          <p:nvPr/>
        </p:nvSpPr>
        <p:spPr>
          <a:xfrm>
            <a:off x="3779384" y="1656817"/>
            <a:ext cx="1445083" cy="546142"/>
          </a:xfrm>
          <a:prstGeom prst="roundRect">
            <a:avLst>
              <a:gd name="adj" fmla="val 26927"/>
            </a:avLst>
          </a:prstGeom>
          <a:solidFill>
            <a:srgbClr val="C7E0EB"/>
          </a:solidFill>
          <a:ln>
            <a:noFill/>
          </a:ln>
          <a:effectLst>
            <a:outerShdw blurRad="76200" dist="12700" dir="2700000" algn="tl" rotWithShape="0">
              <a:schemeClr val="bg1">
                <a:lumMod val="85000"/>
                <a:alpha val="6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이벤트 확인 및 접수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3428C9FE-98B5-35CF-7B43-FF60EBC14657}"/>
              </a:ext>
            </a:extLst>
          </p:cNvPr>
          <p:cNvSpPr/>
          <p:nvPr/>
        </p:nvSpPr>
        <p:spPr>
          <a:xfrm>
            <a:off x="1964514" y="2292330"/>
            <a:ext cx="1445083" cy="546142"/>
          </a:xfrm>
          <a:prstGeom prst="roundRect">
            <a:avLst>
              <a:gd name="adj" fmla="val 26927"/>
            </a:avLst>
          </a:prstGeom>
          <a:solidFill>
            <a:srgbClr val="C7E0EB"/>
          </a:solidFill>
          <a:ln>
            <a:noFill/>
          </a:ln>
          <a:effectLst>
            <a:outerShdw blurRad="76200" dist="12700" dir="2700000" algn="tl" rotWithShape="0">
              <a:schemeClr val="bg1">
                <a:lumMod val="85000"/>
                <a:alpha val="6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마이페이지</a:t>
            </a: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F188DB23-C455-DF62-A18A-BC5039B60774}"/>
              </a:ext>
            </a:extLst>
          </p:cNvPr>
          <p:cNvSpPr/>
          <p:nvPr/>
        </p:nvSpPr>
        <p:spPr>
          <a:xfrm>
            <a:off x="1964514" y="3282578"/>
            <a:ext cx="1445083" cy="546142"/>
          </a:xfrm>
          <a:prstGeom prst="roundRect">
            <a:avLst>
              <a:gd name="adj" fmla="val 26927"/>
            </a:avLst>
          </a:prstGeom>
          <a:solidFill>
            <a:srgbClr val="C7E0EB"/>
          </a:solidFill>
          <a:ln>
            <a:noFill/>
          </a:ln>
          <a:effectLst>
            <a:outerShdw blurRad="76200" dist="12700" dir="2700000" algn="tl" rotWithShape="0">
              <a:schemeClr val="bg1">
                <a:lumMod val="85000"/>
                <a:alpha val="6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장바구니</a:t>
            </a: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C0644E9F-5E93-D372-F59A-5761351A7439}"/>
              </a:ext>
            </a:extLst>
          </p:cNvPr>
          <p:cNvSpPr/>
          <p:nvPr/>
        </p:nvSpPr>
        <p:spPr>
          <a:xfrm>
            <a:off x="6701040" y="5985092"/>
            <a:ext cx="1546796" cy="546142"/>
          </a:xfrm>
          <a:prstGeom prst="roundRect">
            <a:avLst>
              <a:gd name="adj" fmla="val 26927"/>
            </a:avLst>
          </a:prstGeom>
          <a:solidFill>
            <a:srgbClr val="C7E0EB"/>
          </a:solidFill>
          <a:ln>
            <a:noFill/>
          </a:ln>
          <a:effectLst>
            <a:outerShdw blurRad="76200" dist="12700" dir="2700000" algn="tl" rotWithShape="0">
              <a:schemeClr val="bg1">
                <a:lumMod val="85000"/>
                <a:alpha val="6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>
                <a:solidFill>
                  <a:schemeClr val="tx1"/>
                </a:solidFill>
              </a:rPr>
              <a:t>바로결제하기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00CCC1B6-CA92-E6A1-4263-31CE8CAECE41}"/>
              </a:ext>
            </a:extLst>
          </p:cNvPr>
          <p:cNvCxnSpPr>
            <a:stCxn id="11" idx="3"/>
            <a:endCxn id="10" idx="1"/>
          </p:cNvCxnSpPr>
          <p:nvPr/>
        </p:nvCxnSpPr>
        <p:spPr>
          <a:xfrm flipV="1">
            <a:off x="7474438" y="1418816"/>
            <a:ext cx="943197" cy="98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30220E57-6647-3BD1-EEF2-C27700EE9135}"/>
              </a:ext>
            </a:extLst>
          </p:cNvPr>
          <p:cNvCxnSpPr>
            <a:stCxn id="11" idx="3"/>
            <a:endCxn id="12" idx="1"/>
          </p:cNvCxnSpPr>
          <p:nvPr/>
        </p:nvCxnSpPr>
        <p:spPr>
          <a:xfrm>
            <a:off x="7474438" y="1428648"/>
            <a:ext cx="943197" cy="814869"/>
          </a:xfrm>
          <a:prstGeom prst="bentConnector3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0C543183-4587-F3B4-2C85-D2BC94E3AADA}"/>
              </a:ext>
            </a:extLst>
          </p:cNvPr>
          <p:cNvCxnSpPr>
            <a:stCxn id="11" idx="2"/>
            <a:endCxn id="8" idx="0"/>
          </p:cNvCxnSpPr>
          <p:nvPr/>
        </p:nvCxnSpPr>
        <p:spPr>
          <a:xfrm flipH="1">
            <a:off x="6751896" y="1701719"/>
            <a:ext cx="1" cy="5203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3DD314E6-17CB-358E-63EA-A4DAEC47FBB5}"/>
              </a:ext>
            </a:extLst>
          </p:cNvPr>
          <p:cNvCxnSpPr>
            <a:stCxn id="8" idx="2"/>
            <a:endCxn id="13" idx="0"/>
          </p:cNvCxnSpPr>
          <p:nvPr/>
        </p:nvCxnSpPr>
        <p:spPr>
          <a:xfrm rot="5400000">
            <a:off x="5238710" y="2396158"/>
            <a:ext cx="994099" cy="203227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연결선: 꺾임 36">
            <a:extLst>
              <a:ext uri="{FF2B5EF4-FFF2-40B4-BE49-F238E27FC236}">
                <a16:creationId xmlns:a16="http://schemas.microsoft.com/office/drawing/2014/main" id="{DBCD14AD-DD28-16B3-CABE-02550D518536}"/>
              </a:ext>
            </a:extLst>
          </p:cNvPr>
          <p:cNvCxnSpPr>
            <a:cxnSpLocks/>
            <a:stCxn id="8" idx="2"/>
            <a:endCxn id="14" idx="0"/>
          </p:cNvCxnSpPr>
          <p:nvPr/>
        </p:nvCxnSpPr>
        <p:spPr>
          <a:xfrm rot="5400000">
            <a:off x="6100808" y="3258256"/>
            <a:ext cx="994099" cy="30807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연결선: 꺾임 41">
            <a:extLst>
              <a:ext uri="{FF2B5EF4-FFF2-40B4-BE49-F238E27FC236}">
                <a16:creationId xmlns:a16="http://schemas.microsoft.com/office/drawing/2014/main" id="{5CB05A06-606B-5440-CAFA-245B7E43A04A}"/>
              </a:ext>
            </a:extLst>
          </p:cNvPr>
          <p:cNvCxnSpPr>
            <a:stCxn id="8" idx="2"/>
            <a:endCxn id="15" idx="0"/>
          </p:cNvCxnSpPr>
          <p:nvPr/>
        </p:nvCxnSpPr>
        <p:spPr>
          <a:xfrm rot="16200000" flipH="1">
            <a:off x="7229480" y="2437662"/>
            <a:ext cx="994099" cy="194926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연결선: 꺾임 44">
            <a:extLst>
              <a:ext uri="{FF2B5EF4-FFF2-40B4-BE49-F238E27FC236}">
                <a16:creationId xmlns:a16="http://schemas.microsoft.com/office/drawing/2014/main" id="{C43BBF2A-BD8C-67E9-466F-B7D5447C7F35}"/>
              </a:ext>
            </a:extLst>
          </p:cNvPr>
          <p:cNvCxnSpPr>
            <a:stCxn id="8" idx="2"/>
            <a:endCxn id="16" idx="0"/>
          </p:cNvCxnSpPr>
          <p:nvPr/>
        </p:nvCxnSpPr>
        <p:spPr>
          <a:xfrm rot="16200000" flipH="1">
            <a:off x="8262259" y="1404882"/>
            <a:ext cx="994099" cy="4014825"/>
          </a:xfrm>
          <a:prstGeom prst="bentConnector3">
            <a:avLst>
              <a:gd name="adj1" fmla="val 50001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연결선: 꺾임 47">
            <a:extLst>
              <a:ext uri="{FF2B5EF4-FFF2-40B4-BE49-F238E27FC236}">
                <a16:creationId xmlns:a16="http://schemas.microsoft.com/office/drawing/2014/main" id="{485F3FB4-0FA9-2CE3-0634-F31FC483FD95}"/>
              </a:ext>
            </a:extLst>
          </p:cNvPr>
          <p:cNvCxnSpPr>
            <a:stCxn id="19" idx="3"/>
            <a:endCxn id="8" idx="1"/>
          </p:cNvCxnSpPr>
          <p:nvPr/>
        </p:nvCxnSpPr>
        <p:spPr>
          <a:xfrm flipV="1">
            <a:off x="3409597" y="2568647"/>
            <a:ext cx="2455066" cy="987002"/>
          </a:xfrm>
          <a:prstGeom prst="bentConnector3">
            <a:avLst>
              <a:gd name="adj1" fmla="val 38386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56F9A46E-F28E-35AD-642D-022E7DD24F8A}"/>
              </a:ext>
            </a:extLst>
          </p:cNvPr>
          <p:cNvCxnSpPr>
            <a:stCxn id="18" idx="3"/>
            <a:endCxn id="8" idx="1"/>
          </p:cNvCxnSpPr>
          <p:nvPr/>
        </p:nvCxnSpPr>
        <p:spPr>
          <a:xfrm>
            <a:off x="3409597" y="2565401"/>
            <a:ext cx="2455066" cy="324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연결선: 꺾임 61">
            <a:extLst>
              <a:ext uri="{FF2B5EF4-FFF2-40B4-BE49-F238E27FC236}">
                <a16:creationId xmlns:a16="http://schemas.microsoft.com/office/drawing/2014/main" id="{263DC45D-973D-54E9-7517-8F2EC9FA84B9}"/>
              </a:ext>
            </a:extLst>
          </p:cNvPr>
          <p:cNvCxnSpPr>
            <a:stCxn id="17" idx="3"/>
            <a:endCxn id="8" idx="1"/>
          </p:cNvCxnSpPr>
          <p:nvPr/>
        </p:nvCxnSpPr>
        <p:spPr>
          <a:xfrm>
            <a:off x="5224467" y="1929888"/>
            <a:ext cx="640196" cy="638759"/>
          </a:xfrm>
          <a:prstGeom prst="bentConnector3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연결선: 꺾임 64">
            <a:extLst>
              <a:ext uri="{FF2B5EF4-FFF2-40B4-BE49-F238E27FC236}">
                <a16:creationId xmlns:a16="http://schemas.microsoft.com/office/drawing/2014/main" id="{B45A4667-17C8-F6F4-0925-1E6907D2DFC2}"/>
              </a:ext>
            </a:extLst>
          </p:cNvPr>
          <p:cNvCxnSpPr>
            <a:cxnSpLocks/>
            <a:stCxn id="14" idx="2"/>
            <a:endCxn id="21" idx="0"/>
          </p:cNvCxnSpPr>
          <p:nvPr/>
        </p:nvCxnSpPr>
        <p:spPr>
          <a:xfrm rot="16200000" flipH="1">
            <a:off x="6194325" y="4704978"/>
            <a:ext cx="1529605" cy="1030621"/>
          </a:xfrm>
          <a:prstGeom prst="bentConnector3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연결선: 꺾임 66">
            <a:extLst>
              <a:ext uri="{FF2B5EF4-FFF2-40B4-BE49-F238E27FC236}">
                <a16:creationId xmlns:a16="http://schemas.microsoft.com/office/drawing/2014/main" id="{41425D7D-0062-CECD-7C4D-4010BF132D29}"/>
              </a:ext>
            </a:extLst>
          </p:cNvPr>
          <p:cNvCxnSpPr>
            <a:cxnSpLocks/>
            <a:stCxn id="13" idx="2"/>
            <a:endCxn id="21" idx="0"/>
          </p:cNvCxnSpPr>
          <p:nvPr/>
        </p:nvCxnSpPr>
        <p:spPr>
          <a:xfrm rot="16200000" flipH="1">
            <a:off x="5332228" y="3842881"/>
            <a:ext cx="1529605" cy="2754816"/>
          </a:xfrm>
          <a:prstGeom prst="bent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연결선: 꺾임 84">
            <a:extLst>
              <a:ext uri="{FF2B5EF4-FFF2-40B4-BE49-F238E27FC236}">
                <a16:creationId xmlns:a16="http://schemas.microsoft.com/office/drawing/2014/main" id="{AF4BCE7E-A391-105F-7CBF-56052A2D06BD}"/>
              </a:ext>
            </a:extLst>
          </p:cNvPr>
          <p:cNvCxnSpPr>
            <a:cxnSpLocks/>
            <a:stCxn id="15" idx="2"/>
            <a:endCxn id="21" idx="0"/>
          </p:cNvCxnSpPr>
          <p:nvPr/>
        </p:nvCxnSpPr>
        <p:spPr>
          <a:xfrm rot="5400000">
            <a:off x="7322998" y="4606927"/>
            <a:ext cx="1529605" cy="1226724"/>
          </a:xfrm>
          <a:prstGeom prst="bentConnector3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연결선: 꺾임 122">
            <a:extLst>
              <a:ext uri="{FF2B5EF4-FFF2-40B4-BE49-F238E27FC236}">
                <a16:creationId xmlns:a16="http://schemas.microsoft.com/office/drawing/2014/main" id="{ED97A4D4-6E38-7859-C273-9DD6D0578CDD}"/>
              </a:ext>
            </a:extLst>
          </p:cNvPr>
          <p:cNvCxnSpPr>
            <a:stCxn id="16" idx="2"/>
            <a:endCxn id="21" idx="0"/>
          </p:cNvCxnSpPr>
          <p:nvPr/>
        </p:nvCxnSpPr>
        <p:spPr>
          <a:xfrm rot="5400000">
            <a:off x="8355778" y="3574148"/>
            <a:ext cx="1529605" cy="3292283"/>
          </a:xfrm>
          <a:prstGeom prst="bentConnector3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연결선: 꺾임 128">
            <a:extLst>
              <a:ext uri="{FF2B5EF4-FFF2-40B4-BE49-F238E27FC236}">
                <a16:creationId xmlns:a16="http://schemas.microsoft.com/office/drawing/2014/main" id="{72C881D3-ED6F-1FEE-5A4D-337BEA03F97C}"/>
              </a:ext>
            </a:extLst>
          </p:cNvPr>
          <p:cNvCxnSpPr>
            <a:endCxn id="19" idx="2"/>
          </p:cNvCxnSpPr>
          <p:nvPr/>
        </p:nvCxnSpPr>
        <p:spPr>
          <a:xfrm rot="10800000">
            <a:off x="2687057" y="3828720"/>
            <a:ext cx="2032565" cy="139156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연결선: 꺾임 130">
            <a:extLst>
              <a:ext uri="{FF2B5EF4-FFF2-40B4-BE49-F238E27FC236}">
                <a16:creationId xmlns:a16="http://schemas.microsoft.com/office/drawing/2014/main" id="{8D7E3E20-9760-A077-BFDE-1D45889872BA}"/>
              </a:ext>
            </a:extLst>
          </p:cNvPr>
          <p:cNvCxnSpPr>
            <a:endCxn id="21" idx="1"/>
          </p:cNvCxnSpPr>
          <p:nvPr/>
        </p:nvCxnSpPr>
        <p:spPr>
          <a:xfrm>
            <a:off x="2687055" y="5220288"/>
            <a:ext cx="4013985" cy="1037875"/>
          </a:xfrm>
          <a:prstGeom prst="bentConnector3">
            <a:avLst>
              <a:gd name="adj1" fmla="val 3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4" name="그림 133">
            <a:extLst>
              <a:ext uri="{FF2B5EF4-FFF2-40B4-BE49-F238E27FC236}">
                <a16:creationId xmlns:a16="http://schemas.microsoft.com/office/drawing/2014/main" id="{ABC37CE7-F195-72EC-AE00-F12D6EDA79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8606" y="2543677"/>
            <a:ext cx="888161" cy="78082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7" name="그림 136">
            <a:extLst>
              <a:ext uri="{FF2B5EF4-FFF2-40B4-BE49-F238E27FC236}">
                <a16:creationId xmlns:a16="http://schemas.microsoft.com/office/drawing/2014/main" id="{06BA7718-FCB1-63C0-AE66-ADD5131BE7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0957" y="3284356"/>
            <a:ext cx="594852" cy="65605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8" name="그림 137">
            <a:extLst>
              <a:ext uri="{FF2B5EF4-FFF2-40B4-BE49-F238E27FC236}">
                <a16:creationId xmlns:a16="http://schemas.microsoft.com/office/drawing/2014/main" id="{81F97049-F9AA-192A-50CB-0800390CF9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0957" y="2201938"/>
            <a:ext cx="594852" cy="65605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C840D808-3524-355B-255C-827663CABA8C}"/>
              </a:ext>
            </a:extLst>
          </p:cNvPr>
          <p:cNvSpPr/>
          <p:nvPr/>
        </p:nvSpPr>
        <p:spPr>
          <a:xfrm>
            <a:off x="7097407" y="4522857"/>
            <a:ext cx="848629" cy="633215"/>
          </a:xfrm>
          <a:prstGeom prst="rect">
            <a:avLst/>
          </a:prstGeom>
          <a:solidFill>
            <a:srgbClr val="F3F9F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NAVER</a:t>
            </a:r>
          </a:p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API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4AA685-942F-F02C-CB89-B0520C32C98C}"/>
              </a:ext>
            </a:extLst>
          </p:cNvPr>
          <p:cNvSpPr txBox="1"/>
          <p:nvPr/>
        </p:nvSpPr>
        <p:spPr>
          <a:xfrm>
            <a:off x="9071349" y="395198"/>
            <a:ext cx="1435924" cy="24622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000" b="1" dirty="0">
                <a:latin typeface="맑은 고딕 Semilight"/>
                <a:ea typeface="맑은 고딕 Semilight"/>
                <a:cs typeface="맑은 고딕 Semilight"/>
              </a:rPr>
              <a:t>시스템 구성도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10E8CCE-950B-CD37-3493-7F3E2A3AB636}"/>
              </a:ext>
            </a:extLst>
          </p:cNvPr>
          <p:cNvSpPr txBox="1"/>
          <p:nvPr/>
        </p:nvSpPr>
        <p:spPr>
          <a:xfrm>
            <a:off x="10523706" y="389683"/>
            <a:ext cx="1435924" cy="24622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000" b="1" dirty="0">
                <a:solidFill>
                  <a:srgbClr val="0070C0"/>
                </a:solidFill>
                <a:latin typeface="맑은 고딕 Semilight"/>
                <a:ea typeface="맑은 고딕 Semilight"/>
                <a:cs typeface="맑은 고딕 Semilight"/>
              </a:rPr>
              <a:t>알고리즘</a:t>
            </a:r>
          </a:p>
        </p:txBody>
      </p:sp>
      <p:cxnSp>
        <p:nvCxnSpPr>
          <p:cNvPr id="20" name="직선 연결선 14">
            <a:extLst>
              <a:ext uri="{FF2B5EF4-FFF2-40B4-BE49-F238E27FC236}">
                <a16:creationId xmlns:a16="http://schemas.microsoft.com/office/drawing/2014/main" id="{DA62596C-E3E6-911E-EEC7-4A196ED26F74}"/>
              </a:ext>
            </a:extLst>
          </p:cNvPr>
          <p:cNvCxnSpPr>
            <a:cxnSpLocks/>
          </p:cNvCxnSpPr>
          <p:nvPr/>
        </p:nvCxnSpPr>
        <p:spPr>
          <a:xfrm>
            <a:off x="8826863" y="328791"/>
            <a:ext cx="3377515" cy="0"/>
          </a:xfrm>
          <a:prstGeom prst="line">
            <a:avLst/>
          </a:prstGeom>
          <a:ln w="28575">
            <a:solidFill>
              <a:srgbClr val="024B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타원 15">
            <a:extLst>
              <a:ext uri="{FF2B5EF4-FFF2-40B4-BE49-F238E27FC236}">
                <a16:creationId xmlns:a16="http://schemas.microsoft.com/office/drawing/2014/main" id="{7BBD99B0-B0F8-66DC-BBDC-D447663E30D5}"/>
              </a:ext>
            </a:extLst>
          </p:cNvPr>
          <p:cNvSpPr/>
          <p:nvPr/>
        </p:nvSpPr>
        <p:spPr>
          <a:xfrm flipH="1">
            <a:off x="8678039" y="260111"/>
            <a:ext cx="137832" cy="131190"/>
          </a:xfrm>
          <a:prstGeom prst="ellipse">
            <a:avLst/>
          </a:prstGeom>
          <a:solidFill>
            <a:schemeClr val="accent2"/>
          </a:solidFill>
          <a:ln w="28575">
            <a:solidFill>
              <a:srgbClr val="024B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rgbClr val="024B80"/>
              </a:solidFill>
              <a:latin typeface="맑은 고딕 Semilight"/>
              <a:ea typeface="맑은 고딕 Semilight"/>
              <a:cs typeface="맑은 고딕 Semilight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0F589DF-165A-432B-3636-AC1BB906FBFF}"/>
              </a:ext>
            </a:extLst>
          </p:cNvPr>
          <p:cNvSpPr txBox="1"/>
          <p:nvPr/>
        </p:nvSpPr>
        <p:spPr>
          <a:xfrm>
            <a:off x="7916945" y="193113"/>
            <a:ext cx="7804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spc="-300" dirty="0">
                <a:solidFill>
                  <a:schemeClr val="accent1"/>
                </a:solidFill>
              </a:rPr>
              <a:t>개발                   환경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AB54874-995F-48D5-676B-E0C6A594C3BD}"/>
              </a:ext>
            </a:extLst>
          </p:cNvPr>
          <p:cNvSpPr/>
          <p:nvPr/>
        </p:nvSpPr>
        <p:spPr>
          <a:xfrm>
            <a:off x="7139877" y="3438338"/>
            <a:ext cx="854571" cy="461800"/>
          </a:xfrm>
          <a:prstGeom prst="rect">
            <a:avLst/>
          </a:prstGeom>
          <a:solidFill>
            <a:srgbClr val="F3F9F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solidFill>
                  <a:schemeClr val="tx1"/>
                </a:solidFill>
              </a:rPr>
              <a:t>가격</a:t>
            </a:r>
            <a:endParaRPr lang="en-US" altLang="ko-KR" sz="1050" dirty="0">
              <a:solidFill>
                <a:schemeClr val="tx1"/>
              </a:solidFill>
            </a:endParaRPr>
          </a:p>
          <a:p>
            <a:pPr algn="ctr"/>
            <a:r>
              <a:rPr lang="ko-KR" altLang="en-US" sz="1050" dirty="0">
                <a:solidFill>
                  <a:schemeClr val="tx1"/>
                </a:solidFill>
              </a:rPr>
              <a:t>필터링</a:t>
            </a: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3EF0ACFA-FBDB-D1F7-98F8-78C4E70719AA}"/>
              </a:ext>
            </a:extLst>
          </p:cNvPr>
          <p:cNvGrpSpPr/>
          <p:nvPr/>
        </p:nvGrpSpPr>
        <p:grpSpPr>
          <a:xfrm>
            <a:off x="3128568" y="975662"/>
            <a:ext cx="2348474" cy="656051"/>
            <a:chOff x="3128568" y="975662"/>
            <a:chExt cx="2348474" cy="656051"/>
          </a:xfrm>
        </p:grpSpPr>
        <p:pic>
          <p:nvPicPr>
            <p:cNvPr id="140" name="그림 139">
              <a:extLst>
                <a:ext uri="{FF2B5EF4-FFF2-40B4-BE49-F238E27FC236}">
                  <a16:creationId xmlns:a16="http://schemas.microsoft.com/office/drawing/2014/main" id="{A0F5E73D-6EB1-C742-FFA9-508A5D88358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92619" y="1061675"/>
              <a:ext cx="889571" cy="461799"/>
            </a:xfrm>
            <a:prstGeom prst="rect">
              <a:avLst/>
            </a:prstGeom>
          </p:spPr>
        </p:pic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EB8F6CDD-443C-C9CB-80D4-C44704BD20CC}"/>
                </a:ext>
              </a:extLst>
            </p:cNvPr>
            <p:cNvSpPr/>
            <p:nvPr/>
          </p:nvSpPr>
          <p:spPr>
            <a:xfrm>
              <a:off x="3128568" y="1071832"/>
              <a:ext cx="854571" cy="461800"/>
            </a:xfrm>
            <a:prstGeom prst="rect">
              <a:avLst/>
            </a:prstGeom>
            <a:solidFill>
              <a:srgbClr val="F3F9FB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>
                  <a:solidFill>
                    <a:schemeClr val="tx1"/>
                  </a:solidFill>
                </a:rPr>
                <a:t>Socket.io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4A60BEB4-70CC-63A9-CABD-66E1B71C3D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82190" y="975662"/>
              <a:ext cx="594852" cy="65605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0821FA6E-02F4-3D1A-08D5-305959D1D6D1}"/>
              </a:ext>
            </a:extLst>
          </p:cNvPr>
          <p:cNvGrpSpPr/>
          <p:nvPr/>
        </p:nvGrpSpPr>
        <p:grpSpPr>
          <a:xfrm>
            <a:off x="6768124" y="673827"/>
            <a:ext cx="1465856" cy="666917"/>
            <a:chOff x="6768124" y="673827"/>
            <a:chExt cx="1465856" cy="666917"/>
          </a:xfrm>
        </p:grpSpPr>
        <p:pic>
          <p:nvPicPr>
            <p:cNvPr id="136" name="그림 135">
              <a:extLst>
                <a:ext uri="{FF2B5EF4-FFF2-40B4-BE49-F238E27FC236}">
                  <a16:creationId xmlns:a16="http://schemas.microsoft.com/office/drawing/2014/main" id="{5109ACB8-5DD2-B0D1-D394-2F09E0096F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39128" y="684693"/>
              <a:ext cx="594852" cy="65605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7E6241B3-AC0A-E2FF-8868-79A5BB956C3D}"/>
                </a:ext>
              </a:extLst>
            </p:cNvPr>
            <p:cNvSpPr/>
            <p:nvPr/>
          </p:nvSpPr>
          <p:spPr>
            <a:xfrm>
              <a:off x="6768124" y="673827"/>
              <a:ext cx="854571" cy="397680"/>
            </a:xfrm>
            <a:prstGeom prst="rect">
              <a:avLst/>
            </a:prstGeom>
            <a:solidFill>
              <a:srgbClr val="F3F9FB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>
                  <a:solidFill>
                    <a:schemeClr val="tx1"/>
                  </a:solidFill>
                </a:rPr>
                <a:t>passport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747553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_008_10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24D60"/>
      </a:accent1>
      <a:accent2>
        <a:srgbClr val="006182"/>
      </a:accent2>
      <a:accent3>
        <a:srgbClr val="4E849C"/>
      </a:accent3>
      <a:accent4>
        <a:srgbClr val="DCDBD9"/>
      </a:accent4>
      <a:accent5>
        <a:srgbClr val="3B626E"/>
      </a:accent5>
      <a:accent6>
        <a:srgbClr val="27383E"/>
      </a:accent6>
      <a:hlink>
        <a:srgbClr val="3F3F3F"/>
      </a:hlink>
      <a:folHlink>
        <a:srgbClr val="3F3F3F"/>
      </a:folHlink>
    </a:clrScheme>
    <a:fontScheme name="Pretendard_Black_standard">
      <a:majorFont>
        <a:latin typeface="Pretendard Black"/>
        <a:ea typeface="Pretendard Black"/>
        <a:cs typeface=""/>
      </a:majorFont>
      <a:minorFont>
        <a:latin typeface="Pretendar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814</TotalTime>
  <Words>635</Words>
  <Application>Microsoft Office PowerPoint</Application>
  <PresentationFormat>와이드스크린</PresentationFormat>
  <Paragraphs>227</Paragraphs>
  <Slides>22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9" baseType="lpstr">
      <vt:lpstr>Pretendard</vt:lpstr>
      <vt:lpstr>Pretendard Black</vt:lpstr>
      <vt:lpstr>Söhne</vt:lpstr>
      <vt:lpstr>맑은 고딕 Semilight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호석 나</cp:lastModifiedBy>
  <cp:revision>99</cp:revision>
  <dcterms:created xsi:type="dcterms:W3CDTF">2022-08-03T01:14:38Z</dcterms:created>
  <dcterms:modified xsi:type="dcterms:W3CDTF">2023-12-06T14:37:18Z</dcterms:modified>
</cp:coreProperties>
</file>